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9"/>
  </p:notesMasterIdLst>
  <p:sldIdLst>
    <p:sldId id="256" r:id="rId4"/>
    <p:sldId id="333" r:id="rId5"/>
    <p:sldId id="257" r:id="rId6"/>
    <p:sldId id="284" r:id="rId7"/>
    <p:sldId id="288" r:id="rId8"/>
    <p:sldId id="317" r:id="rId9"/>
    <p:sldId id="318" r:id="rId10"/>
    <p:sldId id="319" r:id="rId11"/>
    <p:sldId id="287" r:id="rId12"/>
    <p:sldId id="320" r:id="rId13"/>
    <p:sldId id="332" r:id="rId14"/>
    <p:sldId id="290" r:id="rId15"/>
    <p:sldId id="331" r:id="rId16"/>
    <p:sldId id="291" r:id="rId17"/>
    <p:sldId id="292" r:id="rId18"/>
    <p:sldId id="264" r:id="rId19"/>
    <p:sldId id="330" r:id="rId20"/>
    <p:sldId id="321" r:id="rId21"/>
    <p:sldId id="296" r:id="rId22"/>
    <p:sldId id="273" r:id="rId23"/>
    <p:sldId id="304" r:id="rId24"/>
    <p:sldId id="305" r:id="rId25"/>
    <p:sldId id="306" r:id="rId26"/>
    <p:sldId id="277" r:id="rId27"/>
    <p:sldId id="322" r:id="rId28"/>
    <p:sldId id="323" r:id="rId29"/>
    <p:sldId id="280" r:id="rId30"/>
    <p:sldId id="324" r:id="rId31"/>
    <p:sldId id="310" r:id="rId32"/>
    <p:sldId id="311" r:id="rId33"/>
    <p:sldId id="326" r:id="rId34"/>
    <p:sldId id="325" r:id="rId35"/>
    <p:sldId id="316" r:id="rId36"/>
    <p:sldId id="327" r:id="rId37"/>
    <p:sldId id="315" r:id="rId3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AB4902-C0A6-04E3-E4EA-BDA8A169E135}" name="Raisa Käyhkö" initials="RK" userId="S::raisa.kayhko@karpalogroup.fi::3b84e51e-8e6b-44a0-b628-af0f67552cda" providerId="AD"/>
  <p188:author id="{BD91D509-D9D7-AC65-C8F3-DF1F44E20062}" name="Mia Hämäläinen" initials="MH" userId="S::mia.hamalainen@karpalogroup.fi::81e395cc-16d4-4b63-b7de-835c9c1ea960" providerId="AD"/>
  <p188:author id="{D644F545-C965-D5BC-4D18-E8DD9800A901}" name="Anna Harju" initials="AH" userId="S::anna.harju@karpalogroup.fi::5dec45e1-b4e1-40c5-b59e-648856ba374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88AD4"/>
    <a:srgbClr val="015FB0"/>
    <a:srgbClr val="96C6E1"/>
    <a:srgbClr val="8EC7EA"/>
    <a:srgbClr val="97C5E1"/>
    <a:srgbClr val="00784D"/>
    <a:srgbClr val="EBF4F9"/>
    <a:srgbClr val="00A061"/>
    <a:srgbClr val="86B1C9"/>
    <a:srgbClr val="C2DE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Ei tyyliä, taulukon ruudukko">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Ei tyyliä, ei ruudukko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ematyyli 1 - Korostu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5032" autoAdjust="0"/>
  </p:normalViewPr>
  <p:slideViewPr>
    <p:cSldViewPr snapToGrid="0">
      <p:cViewPr varScale="1">
        <p:scale>
          <a:sx n="113" d="100"/>
          <a:sy n="113" d="100"/>
        </p:scale>
        <p:origin x="696" y="34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olumes\Asiakkaat\2_Muut_asiakkaat\AMGEN\Why%20to%20invest%20in%20Finland\2024\Asiakkaalta\slide%2013%20alkupera&#776;iset%20kuva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Taul1!$B$1</c:f>
              <c:strCache>
                <c:ptCount val="1"/>
                <c:pt idx="0">
                  <c:v>Myynti</c:v>
                </c:pt>
              </c:strCache>
            </c:strRef>
          </c:tx>
          <c:dPt>
            <c:idx val="0"/>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1-EA11-419D-AA4F-8C5744698698}"/>
              </c:ext>
            </c:extLst>
          </c:dPt>
          <c:dPt>
            <c:idx val="1"/>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3-EA11-419D-AA4F-8C5744698698}"/>
              </c:ext>
            </c:extLst>
          </c:dPt>
          <c:dPt>
            <c:idx val="2"/>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5-EA11-419D-AA4F-8C5744698698}"/>
              </c:ext>
            </c:extLst>
          </c:dPt>
          <c:dPt>
            <c:idx val="3"/>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7-EA11-419D-AA4F-8C5744698698}"/>
              </c:ext>
            </c:extLst>
          </c:dPt>
          <c:dPt>
            <c:idx val="4"/>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9-EA11-419D-AA4F-8C5744698698}"/>
              </c:ext>
            </c:extLst>
          </c:dPt>
          <c:dPt>
            <c:idx val="5"/>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B-EA11-419D-AA4F-8C5744698698}"/>
              </c:ext>
            </c:extLst>
          </c:dPt>
          <c:cat>
            <c:strRef>
              <c:f>Taul1!$A$2:$A$7</c:f>
              <c:strCache>
                <c:ptCount val="6"/>
                <c:pt idx="0">
                  <c:v>Others</c:v>
                </c:pt>
                <c:pt idx="1">
                  <c:v>Metabolic</c:v>
                </c:pt>
                <c:pt idx="2">
                  <c:v>Cardiovascular</c:v>
                </c:pt>
                <c:pt idx="3">
                  <c:v>cns</c:v>
                </c:pt>
                <c:pt idx="4">
                  <c:v>auto</c:v>
                </c:pt>
                <c:pt idx="5">
                  <c:v>onco</c:v>
                </c:pt>
              </c:strCache>
            </c:strRef>
          </c:cat>
          <c:val>
            <c:numRef>
              <c:f>Taul1!$B$2:$B$7</c:f>
              <c:numCache>
                <c:formatCode>0.00</c:formatCode>
                <c:ptCount val="6"/>
                <c:pt idx="0">
                  <c:v>5</c:v>
                </c:pt>
                <c:pt idx="1">
                  <c:v>9</c:v>
                </c:pt>
                <c:pt idx="2">
                  <c:v>12</c:v>
                </c:pt>
                <c:pt idx="3">
                  <c:v>14</c:v>
                </c:pt>
                <c:pt idx="4">
                  <c:v>18</c:v>
                </c:pt>
                <c:pt idx="5">
                  <c:v>42</c:v>
                </c:pt>
              </c:numCache>
            </c:numRef>
          </c:val>
          <c:extLst>
            <c:ext xmlns:c16="http://schemas.microsoft.com/office/drawing/2014/chart" uri="{C3380CC4-5D6E-409C-BE32-E72D297353CC}">
              <c16:uniqueId val="{00000000-43E0-8547-BBE0-04D50BEF16BA}"/>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70065476955663"/>
          <c:y val="8.0727016065057583E-2"/>
          <c:w val="0.82596122879882539"/>
          <c:h val="0.78509959454679035"/>
        </c:manualLayout>
      </c:layout>
      <c:barChart>
        <c:barDir val="bar"/>
        <c:grouping val="clustered"/>
        <c:varyColors val="0"/>
        <c:ser>
          <c:idx val="1"/>
          <c:order val="0"/>
          <c:tx>
            <c:strRef>
              <c:f>suomi_vrm003!$E$2</c:f>
              <c:strCache>
                <c:ptCount val="1"/>
                <c:pt idx="0">
                  <c:v>2022</c:v>
                </c:pt>
              </c:strCache>
            </c:strRef>
          </c:tx>
          <c:spPr>
            <a:solidFill>
              <a:srgbClr val="588AD4"/>
            </a:solidFill>
            <a:ln>
              <a:noFill/>
            </a:ln>
            <a:effectLst/>
          </c:spPr>
          <c:invertIfNegative val="0"/>
          <c:cat>
            <c:strRef>
              <c:f>suomi_vrm003!$A$4:$A$24</c:f>
              <c:strCache>
                <c:ptCount val="21"/>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90–94</c:v>
                </c:pt>
                <c:pt idx="19">
                  <c:v>95–99</c:v>
                </c:pt>
                <c:pt idx="20">
                  <c:v>100–    </c:v>
                </c:pt>
              </c:strCache>
            </c:strRef>
          </c:cat>
          <c:val>
            <c:numRef>
              <c:f>suomi_vrm003!$F$4:$F$24</c:f>
              <c:numCache>
                <c:formatCode>#.##0;\ #.##0</c:formatCode>
                <c:ptCount val="21"/>
                <c:pt idx="0">
                  <c:v>-121934</c:v>
                </c:pt>
                <c:pt idx="1">
                  <c:v>-146098</c:v>
                </c:pt>
                <c:pt idx="2">
                  <c:v>-161507</c:v>
                </c:pt>
                <c:pt idx="3">
                  <c:v>-157544</c:v>
                </c:pt>
                <c:pt idx="4">
                  <c:v>-157373</c:v>
                </c:pt>
                <c:pt idx="5">
                  <c:v>-177930</c:v>
                </c:pt>
                <c:pt idx="6">
                  <c:v>-192595</c:v>
                </c:pt>
                <c:pt idx="7">
                  <c:v>-188248</c:v>
                </c:pt>
                <c:pt idx="8">
                  <c:v>-183898</c:v>
                </c:pt>
                <c:pt idx="9">
                  <c:v>-171537</c:v>
                </c:pt>
                <c:pt idx="10">
                  <c:v>-164781</c:v>
                </c:pt>
                <c:pt idx="11">
                  <c:v>-181875</c:v>
                </c:pt>
                <c:pt idx="12">
                  <c:v>-174364</c:v>
                </c:pt>
                <c:pt idx="13">
                  <c:v>-167972</c:v>
                </c:pt>
                <c:pt idx="14">
                  <c:v>-161239</c:v>
                </c:pt>
                <c:pt idx="15">
                  <c:v>-122972</c:v>
                </c:pt>
                <c:pt idx="16">
                  <c:v>-69235</c:v>
                </c:pt>
                <c:pt idx="17">
                  <c:v>-36576</c:v>
                </c:pt>
                <c:pt idx="18">
                  <c:v>-13389</c:v>
                </c:pt>
                <c:pt idx="19">
                  <c:v>-2257</c:v>
                </c:pt>
                <c:pt idx="20">
                  <c:v>-153</c:v>
                </c:pt>
              </c:numCache>
            </c:numRef>
          </c:val>
          <c:extLst>
            <c:ext xmlns:c16="http://schemas.microsoft.com/office/drawing/2014/chart" uri="{C3380CC4-5D6E-409C-BE32-E72D297353CC}">
              <c16:uniqueId val="{00000000-B793-6D47-B1BB-78A54659DB82}"/>
            </c:ext>
          </c:extLst>
        </c:ser>
        <c:ser>
          <c:idx val="0"/>
          <c:order val="1"/>
          <c:tx>
            <c:strRef>
              <c:f>suomi_vrm003!$B$2</c:f>
              <c:strCache>
                <c:ptCount val="1"/>
                <c:pt idx="0">
                  <c:v>2070</c:v>
                </c:pt>
              </c:strCache>
            </c:strRef>
          </c:tx>
          <c:spPr>
            <a:noFill/>
            <a:ln w="15875">
              <a:solidFill>
                <a:srgbClr val="C00000"/>
              </a:solidFill>
            </a:ln>
            <a:effectLst/>
          </c:spPr>
          <c:invertIfNegative val="0"/>
          <c:cat>
            <c:strRef>
              <c:f>suomi_vrm003!$A$4:$A$24</c:f>
              <c:strCache>
                <c:ptCount val="21"/>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90–94</c:v>
                </c:pt>
                <c:pt idx="19">
                  <c:v>95–99</c:v>
                </c:pt>
                <c:pt idx="20">
                  <c:v>100–    </c:v>
                </c:pt>
              </c:strCache>
            </c:strRef>
          </c:cat>
          <c:val>
            <c:numRef>
              <c:f>suomi_vrm003!$C$4:$C$24</c:f>
              <c:numCache>
                <c:formatCode>#.##0;\ #.##0</c:formatCode>
                <c:ptCount val="21"/>
                <c:pt idx="0">
                  <c:v>-103233</c:v>
                </c:pt>
                <c:pt idx="1">
                  <c:v>-108153</c:v>
                </c:pt>
                <c:pt idx="2">
                  <c:v>-112277</c:v>
                </c:pt>
                <c:pt idx="3">
                  <c:v>-117718</c:v>
                </c:pt>
                <c:pt idx="4">
                  <c:v>-127306</c:v>
                </c:pt>
                <c:pt idx="5">
                  <c:v>-141206</c:v>
                </c:pt>
                <c:pt idx="6">
                  <c:v>-151361</c:v>
                </c:pt>
                <c:pt idx="7">
                  <c:v>-156540</c:v>
                </c:pt>
                <c:pt idx="8">
                  <c:v>-160655</c:v>
                </c:pt>
                <c:pt idx="9">
                  <c:v>-164183</c:v>
                </c:pt>
                <c:pt idx="10">
                  <c:v>-163611</c:v>
                </c:pt>
                <c:pt idx="11">
                  <c:v>-181920</c:v>
                </c:pt>
                <c:pt idx="12">
                  <c:v>-182064</c:v>
                </c:pt>
                <c:pt idx="13">
                  <c:v>-169589</c:v>
                </c:pt>
                <c:pt idx="14">
                  <c:v>-165538</c:v>
                </c:pt>
                <c:pt idx="15">
                  <c:v>-167469</c:v>
                </c:pt>
                <c:pt idx="16">
                  <c:v>-148481</c:v>
                </c:pt>
                <c:pt idx="17">
                  <c:v>-118913</c:v>
                </c:pt>
                <c:pt idx="18">
                  <c:v>-64796</c:v>
                </c:pt>
                <c:pt idx="19">
                  <c:v>-18020</c:v>
                </c:pt>
                <c:pt idx="20">
                  <c:v>-2560</c:v>
                </c:pt>
              </c:numCache>
            </c:numRef>
          </c:val>
          <c:extLst>
            <c:ext xmlns:c16="http://schemas.microsoft.com/office/drawing/2014/chart" uri="{C3380CC4-5D6E-409C-BE32-E72D297353CC}">
              <c16:uniqueId val="{00000001-B793-6D47-B1BB-78A54659DB82}"/>
            </c:ext>
          </c:extLst>
        </c:ser>
        <c:ser>
          <c:idx val="3"/>
          <c:order val="2"/>
          <c:tx>
            <c:strRef>
              <c:f>suomi_vrm003!$E$2</c:f>
              <c:strCache>
                <c:ptCount val="1"/>
                <c:pt idx="0">
                  <c:v>2022</c:v>
                </c:pt>
              </c:strCache>
            </c:strRef>
          </c:tx>
          <c:spPr>
            <a:solidFill>
              <a:srgbClr val="588AD4"/>
            </a:solidFill>
            <a:ln>
              <a:noFill/>
            </a:ln>
            <a:effectLst/>
          </c:spPr>
          <c:invertIfNegative val="0"/>
          <c:cat>
            <c:strRef>
              <c:f>suomi_vrm003!$A$4:$A$24</c:f>
              <c:strCache>
                <c:ptCount val="21"/>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90–94</c:v>
                </c:pt>
                <c:pt idx="19">
                  <c:v>95–99</c:v>
                </c:pt>
                <c:pt idx="20">
                  <c:v>100–    </c:v>
                </c:pt>
              </c:strCache>
            </c:strRef>
          </c:cat>
          <c:val>
            <c:numRef>
              <c:f>suomi_vrm003!$G$4:$G$24</c:f>
              <c:numCache>
                <c:formatCode>#,##0</c:formatCode>
                <c:ptCount val="21"/>
                <c:pt idx="0">
                  <c:v>116348</c:v>
                </c:pt>
                <c:pt idx="1">
                  <c:v>139754</c:v>
                </c:pt>
                <c:pt idx="2">
                  <c:v>154687</c:v>
                </c:pt>
                <c:pt idx="3">
                  <c:v>150416</c:v>
                </c:pt>
                <c:pt idx="4">
                  <c:v>147012</c:v>
                </c:pt>
                <c:pt idx="5">
                  <c:v>167020</c:v>
                </c:pt>
                <c:pt idx="6">
                  <c:v>179506</c:v>
                </c:pt>
                <c:pt idx="7">
                  <c:v>175371</c:v>
                </c:pt>
                <c:pt idx="8">
                  <c:v>172759</c:v>
                </c:pt>
                <c:pt idx="9">
                  <c:v>163165</c:v>
                </c:pt>
                <c:pt idx="10">
                  <c:v>161264</c:v>
                </c:pt>
                <c:pt idx="11">
                  <c:v>182134</c:v>
                </c:pt>
                <c:pt idx="12">
                  <c:v>180339</c:v>
                </c:pt>
                <c:pt idx="13">
                  <c:v>181956</c:v>
                </c:pt>
                <c:pt idx="14">
                  <c:v>182494</c:v>
                </c:pt>
                <c:pt idx="15">
                  <c:v>150690</c:v>
                </c:pt>
                <c:pt idx="16">
                  <c:v>98839</c:v>
                </c:pt>
                <c:pt idx="17">
                  <c:v>64374</c:v>
                </c:pt>
                <c:pt idx="18">
                  <c:v>32918</c:v>
                </c:pt>
                <c:pt idx="19">
                  <c:v>8498</c:v>
                </c:pt>
                <c:pt idx="20">
                  <c:v>949</c:v>
                </c:pt>
              </c:numCache>
            </c:numRef>
          </c:val>
          <c:extLst>
            <c:ext xmlns:c16="http://schemas.microsoft.com/office/drawing/2014/chart" uri="{C3380CC4-5D6E-409C-BE32-E72D297353CC}">
              <c16:uniqueId val="{00000002-B793-6D47-B1BB-78A54659DB82}"/>
            </c:ext>
          </c:extLst>
        </c:ser>
        <c:ser>
          <c:idx val="2"/>
          <c:order val="3"/>
          <c:tx>
            <c:strRef>
              <c:f>suomi_vrm003!$B$2</c:f>
              <c:strCache>
                <c:ptCount val="1"/>
                <c:pt idx="0">
                  <c:v>2070</c:v>
                </c:pt>
              </c:strCache>
            </c:strRef>
          </c:tx>
          <c:spPr>
            <a:noFill/>
            <a:ln w="15875">
              <a:solidFill>
                <a:srgbClr val="C00000"/>
              </a:solidFill>
            </a:ln>
            <a:effectLst/>
          </c:spPr>
          <c:invertIfNegative val="0"/>
          <c:cat>
            <c:strRef>
              <c:f>suomi_vrm003!$A$4:$A$24</c:f>
              <c:strCache>
                <c:ptCount val="21"/>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90–94</c:v>
                </c:pt>
                <c:pt idx="19">
                  <c:v>95–99</c:v>
                </c:pt>
                <c:pt idx="20">
                  <c:v>100–    </c:v>
                </c:pt>
              </c:strCache>
            </c:strRef>
          </c:cat>
          <c:val>
            <c:numRef>
              <c:f>suomi_vrm003!$D$4:$D$24</c:f>
              <c:numCache>
                <c:formatCode>#,##0</c:formatCode>
                <c:ptCount val="21"/>
                <c:pt idx="0">
                  <c:v>98675</c:v>
                </c:pt>
                <c:pt idx="1">
                  <c:v>103340</c:v>
                </c:pt>
                <c:pt idx="2">
                  <c:v>107315</c:v>
                </c:pt>
                <c:pt idx="3">
                  <c:v>111910</c:v>
                </c:pt>
                <c:pt idx="4">
                  <c:v>119832</c:v>
                </c:pt>
                <c:pt idx="5">
                  <c:v>131518</c:v>
                </c:pt>
                <c:pt idx="6">
                  <c:v>139035</c:v>
                </c:pt>
                <c:pt idx="7">
                  <c:v>143112</c:v>
                </c:pt>
                <c:pt idx="8">
                  <c:v>147183</c:v>
                </c:pt>
                <c:pt idx="9">
                  <c:v>151106</c:v>
                </c:pt>
                <c:pt idx="10">
                  <c:v>151443</c:v>
                </c:pt>
                <c:pt idx="11">
                  <c:v>169578</c:v>
                </c:pt>
                <c:pt idx="12">
                  <c:v>170887</c:v>
                </c:pt>
                <c:pt idx="13">
                  <c:v>161040</c:v>
                </c:pt>
                <c:pt idx="14">
                  <c:v>158084</c:v>
                </c:pt>
                <c:pt idx="15">
                  <c:v>165589</c:v>
                </c:pt>
                <c:pt idx="16">
                  <c:v>153874</c:v>
                </c:pt>
                <c:pt idx="17">
                  <c:v>136731</c:v>
                </c:pt>
                <c:pt idx="18">
                  <c:v>92552</c:v>
                </c:pt>
                <c:pt idx="19">
                  <c:v>35341</c:v>
                </c:pt>
                <c:pt idx="20">
                  <c:v>6515</c:v>
                </c:pt>
              </c:numCache>
            </c:numRef>
          </c:val>
          <c:extLst>
            <c:ext xmlns:c16="http://schemas.microsoft.com/office/drawing/2014/chart" uri="{C3380CC4-5D6E-409C-BE32-E72D297353CC}">
              <c16:uniqueId val="{00000003-B793-6D47-B1BB-78A54659DB82}"/>
            </c:ext>
          </c:extLst>
        </c:ser>
        <c:dLbls>
          <c:showLegendKey val="0"/>
          <c:showVal val="0"/>
          <c:showCatName val="0"/>
          <c:showSerName val="0"/>
          <c:showPercent val="0"/>
          <c:showBubbleSize val="0"/>
        </c:dLbls>
        <c:gapWidth val="10"/>
        <c:overlap val="100"/>
        <c:axId val="283385120"/>
        <c:axId val="234954288"/>
      </c:barChart>
      <c:catAx>
        <c:axId val="283385120"/>
        <c:scaling>
          <c:orientation val="minMax"/>
        </c:scaling>
        <c:delete val="0"/>
        <c:axPos val="l"/>
        <c:title>
          <c:tx>
            <c:rich>
              <a:bodyPr rot="0" spcFirstLastPara="1" vertOverflow="ellipsis" wrap="square" anchor="ctr" anchorCtr="1"/>
              <a:lstStyle/>
              <a:p>
                <a:pPr>
                  <a:defRPr sz="1200" b="1" i="0" u="none" strike="noStrike" kern="1200" baseline="0">
                    <a:solidFill>
                      <a:schemeClr val="tx2"/>
                    </a:solidFill>
                    <a:latin typeface="Arial" panose="020B0604020202020204" pitchFamily="34" charset="0"/>
                    <a:ea typeface="+mn-ea"/>
                    <a:cs typeface="Arial" panose="020B0604020202020204" pitchFamily="34" charset="0"/>
                  </a:defRPr>
                </a:pPr>
                <a:r>
                  <a:rPr lang="en-US" b="1">
                    <a:solidFill>
                      <a:schemeClr val="tx2"/>
                    </a:solidFill>
                  </a:rPr>
                  <a:t>Age</a:t>
                </a:r>
              </a:p>
            </c:rich>
          </c:tx>
          <c:layout>
            <c:manualLayout>
              <c:xMode val="edge"/>
              <c:yMode val="edge"/>
              <c:x val="1.259925925925926E-2"/>
              <c:y val="2.5246737691741124E-2"/>
            </c:manualLayout>
          </c:layout>
          <c:overlay val="0"/>
          <c:spPr>
            <a:noFill/>
            <a:ln>
              <a:noFill/>
            </a:ln>
            <a:effectLst/>
          </c:spPr>
          <c:txPr>
            <a:bodyPr rot="0" spcFirstLastPara="1" vertOverflow="ellipsis" wrap="square" anchor="ctr" anchorCtr="1"/>
            <a:lstStyle/>
            <a:p>
              <a:pPr>
                <a:defRPr sz="1200" b="1" i="0" u="none" strike="noStrike" kern="1200" baseline="0">
                  <a:solidFill>
                    <a:schemeClr val="tx2"/>
                  </a:solidFill>
                  <a:latin typeface="Arial" panose="020B0604020202020204" pitchFamily="34" charset="0"/>
                  <a:ea typeface="+mn-ea"/>
                  <a:cs typeface="Arial" panose="020B0604020202020204" pitchFamily="34" charset="0"/>
                </a:defRPr>
              </a:pPr>
              <a:endParaRPr lang="fi-FI"/>
            </a:p>
          </c:txPr>
        </c:title>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fi-FI"/>
          </a:p>
        </c:txPr>
        <c:crossAx val="234954288"/>
        <c:crosses val="autoZero"/>
        <c:auto val="1"/>
        <c:lblAlgn val="ctr"/>
        <c:lblOffset val="100"/>
        <c:noMultiLvlLbl val="0"/>
      </c:catAx>
      <c:valAx>
        <c:axId val="234954288"/>
        <c:scaling>
          <c:orientation val="minMax"/>
          <c:max val="200000"/>
          <c:min val="-200000"/>
        </c:scaling>
        <c:delete val="0"/>
        <c:axPos val="b"/>
        <c:majorGridlines>
          <c:spPr>
            <a:ln w="6350" cap="flat" cmpd="sng" algn="ctr">
              <a:solidFill>
                <a:schemeClr val="tx1">
                  <a:lumMod val="65000"/>
                  <a:lumOff val="35000"/>
                </a:schemeClr>
              </a:solidFill>
              <a:round/>
            </a:ln>
            <a:effectLst/>
          </c:spPr>
        </c:majorGridlines>
        <c:numFmt formatCode="#.##0;\ #.##0"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00" b="0" i="0" u="none" strike="noStrike" kern="1200" baseline="0">
                <a:noFill/>
                <a:latin typeface="Arial" panose="020B0604020202020204" pitchFamily="34" charset="0"/>
                <a:ea typeface="+mn-ea"/>
                <a:cs typeface="Arial" panose="020B0604020202020204" pitchFamily="34" charset="0"/>
              </a:defRPr>
            </a:pPr>
            <a:endParaRPr lang="fi-FI"/>
          </a:p>
        </c:txPr>
        <c:crossAx val="283385120"/>
        <c:crosses val="autoZero"/>
        <c:crossBetween val="between"/>
        <c:majorUnit val="50000"/>
      </c:valAx>
      <c:spPr>
        <a:noFill/>
        <a:ln>
          <a:noFill/>
        </a:ln>
        <a:effectLst/>
      </c:spPr>
    </c:plotArea>
    <c:legend>
      <c:legendPos val="b"/>
      <c:legendEntry>
        <c:idx val="1"/>
        <c:delete val="1"/>
      </c:legendEntry>
      <c:legendEntry>
        <c:idx val="2"/>
        <c:delete val="1"/>
      </c:legendEntry>
      <c:layout>
        <c:manualLayout>
          <c:xMode val="edge"/>
          <c:yMode val="edge"/>
          <c:x val="0.30195316115893739"/>
          <c:y val="0.9342887947507954"/>
          <c:w val="0.39782374416892352"/>
          <c:h val="4.259048841371514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endParaRPr lang="fi-FI"/>
        </a:p>
      </c:txPr>
    </c:legend>
    <c:plotVisOnly val="1"/>
    <c:dispBlanksAs val="gap"/>
    <c:showDLblsOverMax val="0"/>
  </c:chart>
  <c:spPr>
    <a:no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fi-FI"/>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solidFill>
                  <a:schemeClr val="accent1"/>
                </a:solidFill>
              </a:rPr>
              <a:t>Open oncology trials 2024 </a:t>
            </a:r>
            <a:br>
              <a:rPr lang="en-US" sz="1400" b="1" dirty="0">
                <a:solidFill>
                  <a:schemeClr val="accent1"/>
                </a:solidFill>
              </a:rPr>
            </a:br>
            <a:r>
              <a:rPr lang="en-US" sz="1400" b="1" dirty="0">
                <a:solidFill>
                  <a:schemeClr val="accent1"/>
                </a:solidFill>
              </a:rPr>
              <a:t>(industry sponsored) by disease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Taul1!$B$1</c:f>
              <c:strCache>
                <c:ptCount val="1"/>
                <c:pt idx="0">
                  <c:v>Number of trials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Taul1!$A$2:$A$21</c:f>
              <c:strCache>
                <c:ptCount val="20"/>
                <c:pt idx="0">
                  <c:v>Breast</c:v>
                </c:pt>
                <c:pt idx="1">
                  <c:v>Lymphoma, Non-Hodgkin's</c:v>
                </c:pt>
                <c:pt idx="2">
                  <c:v>Multiple Myeloma</c:v>
                </c:pt>
                <c:pt idx="3">
                  <c:v>Prostate</c:v>
                </c:pt>
                <c:pt idx="4">
                  <c:v>Leukemia, Acute Lymphocytic</c:v>
                </c:pt>
                <c:pt idx="5">
                  <c:v>Lung, Non-Small Cell</c:v>
                </c:pt>
                <c:pt idx="6">
                  <c:v>Head/Neck</c:v>
                </c:pt>
                <c:pt idx="7">
                  <c:v>Unspecified Solid Tumor</c:v>
                </c:pt>
                <c:pt idx="8">
                  <c:v>Colorectal</c:v>
                </c:pt>
                <c:pt idx="9">
                  <c:v>Leukemia, Acute Myelogenous</c:v>
                </c:pt>
                <c:pt idx="10">
                  <c:v>Ovarian</c:v>
                </c:pt>
                <c:pt idx="11">
                  <c:v>Melanoma</c:v>
                </c:pt>
                <c:pt idx="12">
                  <c:v>Myelodysplastic Syndrome</c:v>
                </c:pt>
                <c:pt idx="13">
                  <c:v>Renal</c:v>
                </c:pt>
                <c:pt idx="14">
                  <c:v>Bile Duct  (Cholangiocarcinoma)</c:v>
                </c:pt>
                <c:pt idx="15">
                  <c:v>Endometrial</c:v>
                </c:pt>
                <c:pt idx="16">
                  <c:v>Fallopian Tube</c:v>
                </c:pt>
                <c:pt idx="17">
                  <c:v>Primary Peritoneal</c:v>
                </c:pt>
                <c:pt idx="18">
                  <c:v>Bladder</c:v>
                </c:pt>
                <c:pt idx="19">
                  <c:v>CNS, Glioblastoma</c:v>
                </c:pt>
              </c:strCache>
            </c:strRef>
          </c:cat>
          <c:val>
            <c:numRef>
              <c:f>Taul1!$B$2:$B$21</c:f>
              <c:numCache>
                <c:formatCode>General</c:formatCode>
                <c:ptCount val="20"/>
                <c:pt idx="0">
                  <c:v>10</c:v>
                </c:pt>
                <c:pt idx="1">
                  <c:v>10</c:v>
                </c:pt>
                <c:pt idx="2">
                  <c:v>10</c:v>
                </c:pt>
                <c:pt idx="3">
                  <c:v>8</c:v>
                </c:pt>
                <c:pt idx="4">
                  <c:v>7</c:v>
                </c:pt>
                <c:pt idx="5">
                  <c:v>7</c:v>
                </c:pt>
                <c:pt idx="6">
                  <c:v>6</c:v>
                </c:pt>
                <c:pt idx="7">
                  <c:v>6</c:v>
                </c:pt>
                <c:pt idx="8">
                  <c:v>5</c:v>
                </c:pt>
                <c:pt idx="9">
                  <c:v>5</c:v>
                </c:pt>
                <c:pt idx="10">
                  <c:v>5</c:v>
                </c:pt>
                <c:pt idx="11">
                  <c:v>4</c:v>
                </c:pt>
                <c:pt idx="12">
                  <c:v>4</c:v>
                </c:pt>
                <c:pt idx="13">
                  <c:v>4</c:v>
                </c:pt>
                <c:pt idx="14">
                  <c:v>3</c:v>
                </c:pt>
                <c:pt idx="15">
                  <c:v>3</c:v>
                </c:pt>
                <c:pt idx="16">
                  <c:v>3</c:v>
                </c:pt>
                <c:pt idx="17">
                  <c:v>3</c:v>
                </c:pt>
                <c:pt idx="18">
                  <c:v>2</c:v>
                </c:pt>
                <c:pt idx="19">
                  <c:v>2</c:v>
                </c:pt>
              </c:numCache>
            </c:numRef>
          </c:val>
          <c:extLst>
            <c:ext xmlns:c16="http://schemas.microsoft.com/office/drawing/2014/chart" uri="{C3380CC4-5D6E-409C-BE32-E72D297353CC}">
              <c16:uniqueId val="{00000000-28FC-1144-893B-6AC4B83A5C0C}"/>
            </c:ext>
          </c:extLst>
        </c:ser>
        <c:dLbls>
          <c:dLblPos val="outEnd"/>
          <c:showLegendKey val="0"/>
          <c:showVal val="1"/>
          <c:showCatName val="0"/>
          <c:showSerName val="0"/>
          <c:showPercent val="0"/>
          <c:showBubbleSize val="0"/>
        </c:dLbls>
        <c:gapWidth val="94"/>
        <c:overlap val="-23"/>
        <c:axId val="1640131424"/>
        <c:axId val="887167728"/>
      </c:barChart>
      <c:catAx>
        <c:axId val="164013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887167728"/>
        <c:crosses val="autoZero"/>
        <c:auto val="1"/>
        <c:lblAlgn val="ctr"/>
        <c:lblOffset val="100"/>
        <c:noMultiLvlLbl val="0"/>
      </c:catAx>
      <c:valAx>
        <c:axId val="887167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2"/>
                    </a:solidFill>
                    <a:latin typeface="+mn-lt"/>
                    <a:ea typeface="+mn-ea"/>
                    <a:cs typeface="+mn-cs"/>
                  </a:defRPr>
                </a:pPr>
                <a:r>
                  <a:rPr lang="fi-FI" sz="1100" b="1" dirty="0" err="1">
                    <a:solidFill>
                      <a:schemeClr val="tx2"/>
                    </a:solidFill>
                  </a:rPr>
                  <a:t>Number</a:t>
                </a:r>
                <a:r>
                  <a:rPr lang="fi-FI" sz="1100" b="1" dirty="0">
                    <a:solidFill>
                      <a:schemeClr val="tx2"/>
                    </a:solidFill>
                  </a:rPr>
                  <a:t> of </a:t>
                </a:r>
                <a:r>
                  <a:rPr lang="fi-FI" sz="1100" b="1" dirty="0" err="1">
                    <a:solidFill>
                      <a:schemeClr val="tx2"/>
                    </a:solidFill>
                  </a:rPr>
                  <a:t>trials</a:t>
                </a:r>
                <a:endParaRPr lang="fi-FI" sz="1100" b="1" dirty="0">
                  <a:solidFill>
                    <a:schemeClr val="tx2"/>
                  </a:solidFill>
                </a:endParaRPr>
              </a:p>
            </c:rich>
          </c:tx>
          <c:layout>
            <c:manualLayout>
              <c:xMode val="edge"/>
              <c:yMode val="edge"/>
              <c:x val="2.4806700401648358E-2"/>
              <c:y val="0.26372607518730201"/>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2"/>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crossAx val="1640131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1400" b="1" dirty="0">
                <a:solidFill>
                  <a:schemeClr val="tx2"/>
                </a:solidFill>
              </a:rPr>
              <a:t>Open oncology trials</a:t>
            </a:r>
            <a:r>
              <a:rPr lang="en-US" sz="1400" b="1" baseline="0" dirty="0">
                <a:solidFill>
                  <a:schemeClr val="tx2"/>
                </a:solidFill>
              </a:rPr>
              <a:t> </a:t>
            </a:r>
            <a:r>
              <a:rPr lang="en-US" sz="1400" b="1" dirty="0">
                <a:solidFill>
                  <a:schemeClr val="tx2"/>
                </a:solidFill>
              </a:rPr>
              <a:t>2024 </a:t>
            </a:r>
            <a:br>
              <a:rPr lang="en-US" sz="1400" b="1" dirty="0">
                <a:solidFill>
                  <a:schemeClr val="tx2"/>
                </a:solidFill>
              </a:rPr>
            </a:br>
            <a:r>
              <a:rPr lang="en-US" sz="1400" b="1" dirty="0">
                <a:solidFill>
                  <a:schemeClr val="tx2"/>
                </a:solidFill>
              </a:rPr>
              <a:t>(industry sponsored) by phase </a:t>
            </a:r>
          </a:p>
        </c:rich>
      </c:tx>
      <c:layout>
        <c:manualLayout>
          <c:xMode val="edge"/>
          <c:yMode val="edge"/>
          <c:x val="0.25672778739195856"/>
          <c:y val="2.7450971915710387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fi-FI"/>
        </a:p>
      </c:txPr>
    </c:title>
    <c:autoTitleDeleted val="0"/>
    <c:plotArea>
      <c:layout/>
      <c:barChart>
        <c:barDir val="col"/>
        <c:grouping val="clustered"/>
        <c:varyColors val="0"/>
        <c:ser>
          <c:idx val="0"/>
          <c:order val="0"/>
          <c:tx>
            <c:strRef>
              <c:f>Taul1!$B$1</c:f>
              <c:strCache>
                <c:ptCount val="1"/>
                <c:pt idx="0">
                  <c:v>Number of trials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III</c:v>
                </c:pt>
                <c:pt idx="1">
                  <c:v>II</c:v>
                </c:pt>
                <c:pt idx="2">
                  <c:v>I/II</c:v>
                </c:pt>
                <c:pt idx="3">
                  <c:v>I</c:v>
                </c:pt>
                <c:pt idx="4">
                  <c:v>II/III</c:v>
                </c:pt>
                <c:pt idx="5">
                  <c:v>IV</c:v>
                </c:pt>
              </c:strCache>
            </c:strRef>
          </c:cat>
          <c:val>
            <c:numRef>
              <c:f>Taul1!$B$2:$B$7</c:f>
              <c:numCache>
                <c:formatCode>General</c:formatCode>
                <c:ptCount val="6"/>
                <c:pt idx="0">
                  <c:v>44</c:v>
                </c:pt>
                <c:pt idx="1">
                  <c:v>17</c:v>
                </c:pt>
                <c:pt idx="2">
                  <c:v>10</c:v>
                </c:pt>
                <c:pt idx="3">
                  <c:v>5</c:v>
                </c:pt>
                <c:pt idx="4">
                  <c:v>4</c:v>
                </c:pt>
                <c:pt idx="5">
                  <c:v>3</c:v>
                </c:pt>
              </c:numCache>
            </c:numRef>
          </c:val>
          <c:extLst>
            <c:ext xmlns:c16="http://schemas.microsoft.com/office/drawing/2014/chart" uri="{C3380CC4-5D6E-409C-BE32-E72D297353CC}">
              <c16:uniqueId val="{00000000-28FC-1144-893B-6AC4B83A5C0C}"/>
            </c:ext>
          </c:extLst>
        </c:ser>
        <c:dLbls>
          <c:dLblPos val="outEnd"/>
          <c:showLegendKey val="0"/>
          <c:showVal val="1"/>
          <c:showCatName val="0"/>
          <c:showSerName val="0"/>
          <c:showPercent val="0"/>
          <c:showBubbleSize val="0"/>
        </c:dLbls>
        <c:gapWidth val="71"/>
        <c:overlap val="-23"/>
        <c:axId val="1640131424"/>
        <c:axId val="887167728"/>
      </c:barChart>
      <c:catAx>
        <c:axId val="164013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crossAx val="887167728"/>
        <c:crosses val="autoZero"/>
        <c:auto val="1"/>
        <c:lblAlgn val="ctr"/>
        <c:lblOffset val="100"/>
        <c:noMultiLvlLbl val="0"/>
      </c:catAx>
      <c:valAx>
        <c:axId val="887167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fi-FI" sz="1100" b="1" dirty="0" err="1">
                    <a:solidFill>
                      <a:schemeClr val="tx2"/>
                    </a:solidFill>
                  </a:rPr>
                  <a:t>Number</a:t>
                </a:r>
                <a:r>
                  <a:rPr lang="fi-FI" sz="1100" b="1" dirty="0">
                    <a:solidFill>
                      <a:schemeClr val="tx2"/>
                    </a:solidFill>
                  </a:rPr>
                  <a:t> of </a:t>
                </a:r>
                <a:r>
                  <a:rPr lang="fi-FI" sz="1100" b="1" dirty="0" err="1">
                    <a:solidFill>
                      <a:schemeClr val="tx2"/>
                    </a:solidFill>
                  </a:rPr>
                  <a:t>trials</a:t>
                </a:r>
                <a:endParaRPr lang="fi-FI" sz="1100" b="1" dirty="0">
                  <a:solidFill>
                    <a:schemeClr val="tx2"/>
                  </a:solidFill>
                </a:endParaRPr>
              </a:p>
            </c:rich>
          </c:tx>
          <c:layout>
            <c:manualLayout>
              <c:xMode val="edge"/>
              <c:yMode val="edge"/>
              <c:x val="2.2552424324007408E-3"/>
              <c:y val="0.35964807998103654"/>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crossAx val="1640131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dirty="0">
                <a:solidFill>
                  <a:schemeClr val="tx2"/>
                </a:solidFill>
              </a:rPr>
              <a:t>Trials by Therapeutic Area</a:t>
            </a:r>
          </a:p>
        </c:rich>
      </c:tx>
      <c:layout>
        <c:manualLayout>
          <c:xMode val="edge"/>
          <c:yMode val="edge"/>
          <c:x val="0.46612161045972672"/>
          <c:y val="1.632070555747011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bar"/>
        <c:grouping val="clustered"/>
        <c:varyColors val="0"/>
        <c:ser>
          <c:idx val="0"/>
          <c:order val="0"/>
          <c:tx>
            <c:strRef>
              <c:f>Taul1!$B$1</c:f>
              <c:strCache>
                <c:ptCount val="1"/>
                <c:pt idx="0">
                  <c:v>Number of trials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Oncology</c:v>
                </c:pt>
                <c:pt idx="1">
                  <c:v>Autoimmune/Inflammation</c:v>
                </c:pt>
                <c:pt idx="2">
                  <c:v>Cardiovascular</c:v>
                </c:pt>
                <c:pt idx="3">
                  <c:v>Metabolic/Endocrinology</c:v>
                </c:pt>
                <c:pt idx="4">
                  <c:v>CNS</c:v>
                </c:pt>
                <c:pt idx="5">
                  <c:v>Infectious Disease</c:v>
                </c:pt>
                <c:pt idx="6">
                  <c:v>Vaccines (Infectious Disease)</c:v>
                </c:pt>
              </c:strCache>
            </c:strRef>
          </c:cat>
          <c:val>
            <c:numRef>
              <c:f>Taul1!$B$2:$B$8</c:f>
              <c:numCache>
                <c:formatCode>General</c:formatCode>
                <c:ptCount val="7"/>
                <c:pt idx="0">
                  <c:v>25</c:v>
                </c:pt>
                <c:pt idx="1">
                  <c:v>14</c:v>
                </c:pt>
                <c:pt idx="2">
                  <c:v>13</c:v>
                </c:pt>
                <c:pt idx="3">
                  <c:v>10</c:v>
                </c:pt>
                <c:pt idx="4">
                  <c:v>8</c:v>
                </c:pt>
                <c:pt idx="5">
                  <c:v>5</c:v>
                </c:pt>
                <c:pt idx="6">
                  <c:v>3</c:v>
                </c:pt>
              </c:numCache>
            </c:numRef>
          </c:val>
          <c:extLst>
            <c:ext xmlns:c16="http://schemas.microsoft.com/office/drawing/2014/chart" uri="{C3380CC4-5D6E-409C-BE32-E72D297353CC}">
              <c16:uniqueId val="{00000000-FD4D-6243-9CC8-DF79F8F12359}"/>
            </c:ext>
          </c:extLst>
        </c:ser>
        <c:dLbls>
          <c:showLegendKey val="0"/>
          <c:showVal val="0"/>
          <c:showCatName val="0"/>
          <c:showSerName val="0"/>
          <c:showPercent val="0"/>
          <c:showBubbleSize val="0"/>
        </c:dLbls>
        <c:gapWidth val="60"/>
        <c:axId val="1146372000"/>
        <c:axId val="1620226464"/>
      </c:barChart>
      <c:catAx>
        <c:axId val="1146372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620226464"/>
        <c:crosses val="autoZero"/>
        <c:auto val="1"/>
        <c:lblAlgn val="ctr"/>
        <c:lblOffset val="100"/>
        <c:noMultiLvlLbl val="0"/>
      </c:catAx>
      <c:valAx>
        <c:axId val="1620226464"/>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i-FI" sz="1200" b="1" dirty="0" err="1">
                    <a:solidFill>
                      <a:schemeClr val="tx2"/>
                    </a:solidFill>
                  </a:rPr>
                  <a:t>Number</a:t>
                </a:r>
                <a:r>
                  <a:rPr lang="fi-FI" sz="1200" b="1" dirty="0">
                    <a:solidFill>
                      <a:schemeClr val="tx2"/>
                    </a:solidFill>
                  </a:rPr>
                  <a:t> of </a:t>
                </a:r>
                <a:r>
                  <a:rPr lang="fi-FI" sz="1200" b="1" dirty="0" err="1">
                    <a:solidFill>
                      <a:schemeClr val="tx2"/>
                    </a:solidFill>
                  </a:rPr>
                  <a:t>trials</a:t>
                </a:r>
                <a:endParaRPr lang="fi-FI" sz="1200" b="1" dirty="0">
                  <a:solidFill>
                    <a:schemeClr val="tx2"/>
                  </a:solidFill>
                </a:endParaRPr>
              </a:p>
            </c:rich>
          </c:tx>
          <c:layout>
            <c:manualLayout>
              <c:xMode val="edge"/>
              <c:yMode val="edge"/>
              <c:x val="0.53208491214387699"/>
              <c:y val="0.941425308173411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146372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400" b="1" dirty="0">
                <a:solidFill>
                  <a:schemeClr val="tx2"/>
                </a:solidFill>
              </a:rPr>
              <a:t>Trials (phase I and phase I/II) </a:t>
            </a:r>
            <a:br>
              <a:rPr lang="en-US" sz="1400" b="1" dirty="0">
                <a:solidFill>
                  <a:schemeClr val="tx2"/>
                </a:solidFill>
              </a:rPr>
            </a:br>
            <a:r>
              <a:rPr lang="en-US" sz="1400" b="1" dirty="0">
                <a:solidFill>
                  <a:schemeClr val="tx2"/>
                </a:solidFill>
              </a:rPr>
              <a:t>by therapeutic area</a:t>
            </a:r>
          </a:p>
        </c:rich>
      </c:tx>
      <c:layout>
        <c:manualLayout>
          <c:xMode val="edge"/>
          <c:yMode val="edge"/>
          <c:x val="0.4594086946075463"/>
          <c:y val="9.9173641224812991E-3"/>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fi-FI"/>
        </a:p>
      </c:txPr>
    </c:title>
    <c:autoTitleDeleted val="0"/>
    <c:plotArea>
      <c:layout>
        <c:manualLayout>
          <c:layoutTarget val="inner"/>
          <c:xMode val="edge"/>
          <c:yMode val="edge"/>
          <c:x val="0.4943691958911664"/>
          <c:y val="0.16712721145320808"/>
          <c:w val="0.47591020419223062"/>
          <c:h val="0.66576675349832948"/>
        </c:manualLayout>
      </c:layout>
      <c:barChart>
        <c:barDir val="bar"/>
        <c:grouping val="clustered"/>
        <c:varyColors val="0"/>
        <c:ser>
          <c:idx val="0"/>
          <c:order val="0"/>
          <c:tx>
            <c:strRef>
              <c:f>Taul1!$B$1</c:f>
              <c:strCache>
                <c:ptCount val="1"/>
                <c:pt idx="0">
                  <c:v>Number of trials</c:v>
                </c:pt>
              </c:strCache>
            </c:strRef>
          </c:tx>
          <c:spPr>
            <a:solidFill>
              <a:schemeClr val="accent1"/>
            </a:solidFill>
            <a:ln>
              <a:noFill/>
            </a:ln>
            <a:effectLst/>
          </c:spPr>
          <c:invertIfNegative val="0"/>
          <c:dLbls>
            <c:dLbl>
              <c:idx val="3"/>
              <c:tx>
                <c:rich>
                  <a:bodyPr/>
                  <a:lstStyle/>
                  <a:p>
                    <a:r>
                      <a:rPr lang="en-US" dirty="0"/>
                      <a:t>23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FCF-4EDC-B77F-792D9C67952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Taul1!$A$2:$A$5</c:f>
              <c:strCache>
                <c:ptCount val="4"/>
                <c:pt idx="0">
                  <c:v>Cardiovascular </c:v>
                </c:pt>
                <c:pt idx="1">
                  <c:v>CNS</c:v>
                </c:pt>
                <c:pt idx="2">
                  <c:v>Autoimmune/inflammation</c:v>
                </c:pt>
                <c:pt idx="3">
                  <c:v>Oncology</c:v>
                </c:pt>
              </c:strCache>
            </c:strRef>
          </c:cat>
          <c:val>
            <c:numRef>
              <c:f>Taul1!$B$2:$B$5</c:f>
              <c:numCache>
                <c:formatCode>General</c:formatCode>
                <c:ptCount val="4"/>
                <c:pt idx="0">
                  <c:v>3</c:v>
                </c:pt>
                <c:pt idx="1">
                  <c:v>3</c:v>
                </c:pt>
                <c:pt idx="2">
                  <c:v>3</c:v>
                </c:pt>
                <c:pt idx="3">
                  <c:v>23</c:v>
                </c:pt>
              </c:numCache>
            </c:numRef>
          </c:val>
          <c:extLst>
            <c:ext xmlns:c16="http://schemas.microsoft.com/office/drawing/2014/chart" uri="{C3380CC4-5D6E-409C-BE32-E72D297353CC}">
              <c16:uniqueId val="{00000000-8C09-C84B-9CCD-09F0CA65A5A7}"/>
            </c:ext>
          </c:extLst>
        </c:ser>
        <c:dLbls>
          <c:showLegendKey val="0"/>
          <c:showVal val="0"/>
          <c:showCatName val="0"/>
          <c:showSerName val="0"/>
          <c:showPercent val="0"/>
          <c:showBubbleSize val="0"/>
        </c:dLbls>
        <c:gapWidth val="108"/>
        <c:axId val="1146372000"/>
        <c:axId val="1620226464"/>
      </c:barChart>
      <c:catAx>
        <c:axId val="1146372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620226464"/>
        <c:crosses val="autoZero"/>
        <c:auto val="1"/>
        <c:lblAlgn val="ctr"/>
        <c:lblOffset val="100"/>
        <c:noMultiLvlLbl val="0"/>
      </c:catAx>
      <c:valAx>
        <c:axId val="1620226464"/>
        <c:scaling>
          <c:orientation val="minMax"/>
          <c:max val="30"/>
        </c:scaling>
        <c:delete val="0"/>
        <c:axPos val="b"/>
        <c:majorGridlines>
          <c:spPr>
            <a:ln w="9525" cap="flat" cmpd="sng" algn="ctr">
              <a:solidFill>
                <a:srgbClr val="86B1C9"/>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i-FI" sz="1400" b="1" dirty="0" err="1">
                    <a:solidFill>
                      <a:schemeClr val="tx2"/>
                    </a:solidFill>
                  </a:rPr>
                  <a:t>Number</a:t>
                </a:r>
                <a:r>
                  <a:rPr lang="fi-FI" sz="1400" b="1" dirty="0">
                    <a:solidFill>
                      <a:schemeClr val="tx2"/>
                    </a:solidFill>
                  </a:rPr>
                  <a:t> of </a:t>
                </a:r>
                <a:r>
                  <a:rPr lang="fi-FI" sz="1400" b="1" dirty="0" err="1">
                    <a:solidFill>
                      <a:schemeClr val="tx2"/>
                    </a:solidFill>
                  </a:rPr>
                  <a:t>trials</a:t>
                </a:r>
                <a:endParaRPr lang="fi-FI" sz="1400" b="1" dirty="0">
                  <a:solidFill>
                    <a:schemeClr val="tx2"/>
                  </a:solidFill>
                </a:endParaRPr>
              </a:p>
            </c:rich>
          </c:tx>
          <c:layout>
            <c:manualLayout>
              <c:xMode val="edge"/>
              <c:yMode val="edge"/>
              <c:x val="0.59739654644672058"/>
              <c:y val="0.9388480892958568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14637200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0.09957</cdr:x>
      <cdr:y>0.01619</cdr:y>
    </cdr:from>
    <cdr:to>
      <cdr:x>0.22052</cdr:x>
      <cdr:y>0.06509</cdr:y>
    </cdr:to>
    <cdr:sp macro="" textlink="">
      <cdr:nvSpPr>
        <cdr:cNvPr id="2" name="Tekstiruutu 2"/>
        <cdr:cNvSpPr txBox="1"/>
      </cdr:nvSpPr>
      <cdr:spPr>
        <a:xfrm xmlns:a="http://schemas.openxmlformats.org/drawingml/2006/main">
          <a:off x="573691" y="81456"/>
          <a:ext cx="696902" cy="24608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200" b="0" i="0" u="none" strike="noStrike" dirty="0">
              <a:solidFill>
                <a:schemeClr val="tx2"/>
              </a:solidFill>
              <a:latin typeface="Arial"/>
              <a:cs typeface="Arial"/>
            </a:rPr>
            <a:t>Men</a:t>
          </a:r>
          <a:r>
            <a:rPr lang="en-US" sz="1000" b="0" i="0" u="none" strike="noStrike" dirty="0">
              <a:solidFill>
                <a:schemeClr val="tx2"/>
              </a:solidFill>
              <a:latin typeface="Arial"/>
              <a:cs typeface="Arial"/>
            </a:rPr>
            <a:t> </a:t>
          </a:r>
          <a:endParaRPr lang="fi-FI" sz="1100" b="0" dirty="0">
            <a:solidFill>
              <a:schemeClr val="tx2"/>
            </a:solidFill>
          </a:endParaRPr>
        </a:p>
      </cdr:txBody>
    </cdr:sp>
  </cdr:relSizeAnchor>
  <cdr:relSizeAnchor xmlns:cdr="http://schemas.openxmlformats.org/drawingml/2006/chartDrawing">
    <cdr:from>
      <cdr:x>0.83912</cdr:x>
      <cdr:y>0.00837</cdr:y>
    </cdr:from>
    <cdr:to>
      <cdr:x>0.98118</cdr:x>
      <cdr:y>0.06571</cdr:y>
    </cdr:to>
    <cdr:sp macro="" textlink="">
      <cdr:nvSpPr>
        <cdr:cNvPr id="3" name="Tekstiruutu 5"/>
        <cdr:cNvSpPr txBox="1"/>
      </cdr:nvSpPr>
      <cdr:spPr>
        <a:xfrm xmlns:a="http://schemas.openxmlformats.org/drawingml/2006/main">
          <a:off x="4834949" y="42107"/>
          <a:ext cx="818536" cy="28855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200" b="0" i="0" u="none" strike="noStrike" dirty="0">
              <a:solidFill>
                <a:schemeClr val="tx2"/>
              </a:solidFill>
              <a:latin typeface="Arial"/>
              <a:cs typeface="Arial"/>
            </a:rPr>
            <a:t>Women</a:t>
          </a:r>
          <a:endParaRPr lang="fi-FI" sz="1200" b="0" dirty="0">
            <a:solidFill>
              <a:schemeClr val="tx2"/>
            </a:solidFill>
          </a:endParaRPr>
        </a:p>
      </cdr:txBody>
    </cdr:sp>
  </cdr:relSizeAnchor>
  <cdr:relSizeAnchor xmlns:cdr="http://schemas.openxmlformats.org/drawingml/2006/chartDrawing">
    <cdr:from>
      <cdr:x>0.59267</cdr:x>
      <cdr:y>0.78266</cdr:y>
    </cdr:from>
    <cdr:to>
      <cdr:x>0.7741</cdr:x>
      <cdr:y>1</cdr:y>
    </cdr:to>
    <cdr:sp macro="" textlink="">
      <cdr:nvSpPr>
        <cdr:cNvPr id="4" name="Tekstiruutu 3"/>
        <cdr:cNvSpPr txBox="1"/>
      </cdr:nvSpPr>
      <cdr:spPr>
        <a:xfrm xmlns:a="http://schemas.openxmlformats.org/drawingml/2006/main">
          <a:off x="2987040" y="40777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5B885-9AAC-4D54-9E2A-C6D9394E0DAC}" type="datetimeFigureOut">
              <a:rPr lang="fi-FI" smtClean="0"/>
              <a:t>21.10.2024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61363-760C-46E1-8E82-89FE58B4B8F6}" type="slidenum">
              <a:rPr lang="fi-FI" smtClean="0"/>
              <a:t>‹#›</a:t>
            </a:fld>
            <a:endParaRPr lang="fi-FI"/>
          </a:p>
        </p:txBody>
      </p:sp>
    </p:spTree>
    <p:extLst>
      <p:ext uri="{BB962C8B-B14F-4D97-AF65-F5344CB8AC3E}">
        <p14:creationId xmlns:p14="http://schemas.microsoft.com/office/powerpoint/2010/main" val="1005051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rst.fi/"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coronariauniklinikka.fi/" TargetMode="External"/><Relationship Id="rId5" Type="http://schemas.openxmlformats.org/officeDocument/2006/relationships/hyperlink" Target="http://www.uniklinikka.fi/" TargetMode="External"/><Relationship Id="rId4" Type="http://schemas.openxmlformats.org/officeDocument/2006/relationships/hyperlink" Target="http://www2.uef.fi/en/crc/bru"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ma.europa.eu/ema/index.jsp?curl=pages/partners_and_networks/general/general_content_000303.js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4</a:t>
            </a:fld>
            <a:endParaRPr lang="fi-FI"/>
          </a:p>
        </p:txBody>
      </p:sp>
    </p:spTree>
    <p:extLst>
      <p:ext uri="{BB962C8B-B14F-4D97-AF65-F5344CB8AC3E}">
        <p14:creationId xmlns:p14="http://schemas.microsoft.com/office/powerpoint/2010/main" val="1725938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err="1"/>
              <a:t>Enabling</a:t>
            </a:r>
            <a:r>
              <a:rPr lang="fi-FI" b="1" dirty="0"/>
              <a:t> </a:t>
            </a:r>
            <a:r>
              <a:rPr lang="fi-FI" b="1" dirty="0" err="1"/>
              <a:t>legislation</a:t>
            </a:r>
            <a:r>
              <a:rPr lang="fi-FI" b="1" dirty="0"/>
              <a:t> and </a:t>
            </a:r>
            <a:r>
              <a:rPr lang="fi-FI" b="1" dirty="0" err="1"/>
              <a:t>growth</a:t>
            </a:r>
            <a:r>
              <a:rPr lang="fi-FI" b="1" dirty="0"/>
              <a:t> </a:t>
            </a:r>
            <a:r>
              <a:rPr lang="fi-FI" b="1" dirty="0" err="1"/>
              <a:t>strategies</a:t>
            </a:r>
            <a:endParaRPr lang="fi-FI" b="1" dirty="0"/>
          </a:p>
          <a:p>
            <a:pPr lvl="1"/>
            <a:r>
              <a:rPr lang="fi-FI" dirty="0" err="1"/>
              <a:t>Biobank</a:t>
            </a:r>
            <a:r>
              <a:rPr lang="fi-FI" dirty="0"/>
              <a:t> Act (2013)</a:t>
            </a:r>
          </a:p>
          <a:p>
            <a:pPr lvl="1"/>
            <a:r>
              <a:rPr lang="fi-FI" dirty="0"/>
              <a:t>National </a:t>
            </a:r>
            <a:r>
              <a:rPr lang="fi-FI" dirty="0" err="1"/>
              <a:t>Genome</a:t>
            </a:r>
            <a:r>
              <a:rPr lang="fi-FI" dirty="0"/>
              <a:t> </a:t>
            </a:r>
            <a:r>
              <a:rPr lang="fi-FI" dirty="0" err="1"/>
              <a:t>Strategy</a:t>
            </a:r>
            <a:endParaRPr lang="fi-FI" dirty="0"/>
          </a:p>
          <a:p>
            <a:pPr lvl="1"/>
            <a:r>
              <a:rPr lang="fi-FI" dirty="0"/>
              <a:t>Health </a:t>
            </a:r>
            <a:r>
              <a:rPr lang="fi-FI" dirty="0" err="1"/>
              <a:t>Sector</a:t>
            </a:r>
            <a:r>
              <a:rPr lang="fi-FI" dirty="0"/>
              <a:t> </a:t>
            </a:r>
            <a:r>
              <a:rPr lang="fi-FI" dirty="0" err="1"/>
              <a:t>Growth</a:t>
            </a:r>
            <a:r>
              <a:rPr lang="fi-FI" dirty="0"/>
              <a:t> </a:t>
            </a:r>
            <a:r>
              <a:rPr lang="fi-FI" dirty="0" err="1"/>
              <a:t>Strategy</a:t>
            </a:r>
            <a:r>
              <a:rPr lang="fi-FI" dirty="0"/>
              <a:t> for </a:t>
            </a:r>
            <a:r>
              <a:rPr lang="fi-FI" dirty="0" err="1"/>
              <a:t>Research</a:t>
            </a:r>
            <a:r>
              <a:rPr lang="fi-FI" dirty="0"/>
              <a:t> and Innovation </a:t>
            </a:r>
            <a:r>
              <a:rPr lang="fi-FI" dirty="0" err="1"/>
              <a:t>Activities</a:t>
            </a:r>
            <a:r>
              <a:rPr lang="fi-FI" dirty="0"/>
              <a:t>, </a:t>
            </a:r>
            <a:r>
              <a:rPr lang="fi-FI" dirty="0" err="1"/>
              <a:t>Roadmap</a:t>
            </a:r>
            <a:r>
              <a:rPr lang="fi-FI" dirty="0"/>
              <a:t> for 2016-2018</a:t>
            </a:r>
          </a:p>
          <a:p>
            <a:pPr lvl="1"/>
            <a:r>
              <a:rPr lang="fi-FI" dirty="0"/>
              <a:t>National </a:t>
            </a:r>
            <a:r>
              <a:rPr lang="fi-FI" dirty="0" err="1"/>
              <a:t>Finnish</a:t>
            </a:r>
            <a:r>
              <a:rPr lang="fi-FI" dirty="0"/>
              <a:t> </a:t>
            </a:r>
            <a:r>
              <a:rPr lang="fi-FI" dirty="0" err="1"/>
              <a:t>eHealth</a:t>
            </a:r>
            <a:r>
              <a:rPr lang="fi-FI" dirty="0"/>
              <a:t> and </a:t>
            </a:r>
            <a:r>
              <a:rPr lang="fi-FI" dirty="0" err="1"/>
              <a:t>eSocial</a:t>
            </a:r>
            <a:r>
              <a:rPr lang="fi-FI" dirty="0"/>
              <a:t> </a:t>
            </a:r>
            <a:r>
              <a:rPr lang="fi-FI" dirty="0" err="1"/>
              <a:t>Strategy</a:t>
            </a:r>
            <a:endParaRPr lang="fi-FI" dirty="0"/>
          </a:p>
          <a:p>
            <a:r>
              <a:rPr lang="fi-FI" b="1" dirty="0" err="1"/>
              <a:t>Concrete</a:t>
            </a:r>
            <a:r>
              <a:rPr lang="fi-FI" b="1" dirty="0"/>
              <a:t> </a:t>
            </a:r>
            <a:r>
              <a:rPr lang="fi-FI" b="1" dirty="0" err="1"/>
              <a:t>actions</a:t>
            </a:r>
            <a:endParaRPr lang="fi-FI" b="1" dirty="0"/>
          </a:p>
          <a:p>
            <a:pPr lvl="1"/>
            <a:r>
              <a:rPr lang="fi-FI" dirty="0"/>
              <a:t>Establishment of National </a:t>
            </a:r>
            <a:r>
              <a:rPr lang="fi-FI" b="1" dirty="0" err="1"/>
              <a:t>Genome</a:t>
            </a:r>
            <a:r>
              <a:rPr lang="fi-FI" dirty="0"/>
              <a:t> Center</a:t>
            </a:r>
          </a:p>
          <a:p>
            <a:pPr lvl="1"/>
            <a:r>
              <a:rPr lang="fi-FI" dirty="0"/>
              <a:t>Establishment of Comprehensive </a:t>
            </a:r>
            <a:r>
              <a:rPr lang="fi-FI" dirty="0" err="1"/>
              <a:t>Cancer</a:t>
            </a:r>
            <a:r>
              <a:rPr lang="fi-FI" dirty="0"/>
              <a:t> Center</a:t>
            </a:r>
          </a:p>
          <a:p>
            <a:pPr lvl="1"/>
            <a:r>
              <a:rPr lang="fi-FI" dirty="0"/>
              <a:t>Establishment of ”</a:t>
            </a:r>
            <a:r>
              <a:rPr lang="fi-FI" dirty="0" err="1"/>
              <a:t>Living</a:t>
            </a:r>
            <a:r>
              <a:rPr lang="fi-FI" dirty="0"/>
              <a:t> </a:t>
            </a:r>
            <a:r>
              <a:rPr lang="fi-FI" dirty="0" err="1"/>
              <a:t>Labs</a:t>
            </a:r>
            <a:r>
              <a:rPr lang="fi-FI" dirty="0"/>
              <a:t>” in </a:t>
            </a:r>
            <a:r>
              <a:rPr lang="fi-FI" dirty="0" err="1"/>
              <a:t>University</a:t>
            </a:r>
            <a:r>
              <a:rPr lang="fi-FI" dirty="0"/>
              <a:t> </a:t>
            </a:r>
            <a:r>
              <a:rPr lang="fi-FI" dirty="0" err="1"/>
              <a:t>Hospitals</a:t>
            </a:r>
            <a:endParaRPr lang="fi-FI" dirty="0"/>
          </a:p>
          <a:p>
            <a:pPr lvl="1"/>
            <a:endParaRPr lang="fi-FI" dirty="0"/>
          </a:p>
          <a:p>
            <a:r>
              <a:rPr lang="en-US" sz="1200" b="1" dirty="0"/>
              <a:t>The genome </a:t>
            </a:r>
            <a:r>
              <a:rPr lang="en-US" sz="1200" b="1" dirty="0" err="1"/>
              <a:t>centre</a:t>
            </a:r>
            <a:r>
              <a:rPr lang="en-US" sz="1200" b="1" dirty="0"/>
              <a:t> </a:t>
            </a:r>
            <a:r>
              <a:rPr lang="en-US" sz="1200" dirty="0"/>
              <a:t>would serve as a one-stop shop service point for healthcare operators, research institutes and companies in all matters related to genomics. The </a:t>
            </a:r>
            <a:r>
              <a:rPr lang="en-US" sz="1200" dirty="0" err="1"/>
              <a:t>centre</a:t>
            </a:r>
            <a:r>
              <a:rPr lang="en-US" sz="1200" dirty="0"/>
              <a:t> would be responsible for the development of a national genomic database and support the efficient use of the database in patient treatment and scientific research.</a:t>
            </a:r>
          </a:p>
          <a:p>
            <a:r>
              <a:rPr lang="en-US" sz="1200" dirty="0"/>
              <a:t>The genome </a:t>
            </a:r>
            <a:r>
              <a:rPr lang="en-US" sz="1200" dirty="0" err="1"/>
              <a:t>centre</a:t>
            </a:r>
            <a:r>
              <a:rPr lang="en-US" sz="1200" dirty="0"/>
              <a:t> would be a </a:t>
            </a:r>
            <a:r>
              <a:rPr lang="en-US" sz="1200" dirty="0" err="1"/>
              <a:t>centre</a:t>
            </a:r>
            <a:r>
              <a:rPr lang="en-US" sz="1200" dirty="0"/>
              <a:t> of excellence that processes and stores data and enables its utilization.</a:t>
            </a:r>
            <a:br>
              <a:rPr lang="en-US" sz="1200" dirty="0"/>
            </a:br>
            <a:r>
              <a:rPr lang="en-US" sz="1200" u="sng" dirty="0">
                <a:solidFill>
                  <a:schemeClr val="bg2"/>
                </a:solidFill>
              </a:rPr>
              <a:t>https://stm.fi/en/genome-center</a:t>
            </a:r>
          </a:p>
          <a:p>
            <a:pPr lvl="1"/>
            <a:endParaRPr lang="fi-FI" dirty="0"/>
          </a:p>
          <a:p>
            <a:endParaRPr lang="en-US" dirty="0"/>
          </a:p>
        </p:txBody>
      </p:sp>
      <p:sp>
        <p:nvSpPr>
          <p:cNvPr id="4" name="Dian numeron paikkamerkki 3"/>
          <p:cNvSpPr>
            <a:spLocks noGrp="1"/>
          </p:cNvSpPr>
          <p:nvPr>
            <p:ph type="sldNum" sz="quarter" idx="5"/>
          </p:nvPr>
        </p:nvSpPr>
        <p:spPr/>
        <p:txBody>
          <a:bodyPr/>
          <a:lstStyle/>
          <a:p>
            <a:fld id="{5AD61363-760C-46E1-8E82-89FE58B4B8F6}" type="slidenum">
              <a:rPr lang="fi-FI" smtClean="0"/>
              <a:t>14</a:t>
            </a:fld>
            <a:endParaRPr lang="fi-FI"/>
          </a:p>
        </p:txBody>
      </p:sp>
    </p:spTree>
    <p:extLst>
      <p:ext uri="{BB962C8B-B14F-4D97-AF65-F5344CB8AC3E}">
        <p14:creationId xmlns:p14="http://schemas.microsoft.com/office/powerpoint/2010/main" val="3745654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1"/>
            <a:endParaRPr lang="fi-FI" dirty="0"/>
          </a:p>
          <a:p>
            <a:endParaRPr lang="en-US" dirty="0"/>
          </a:p>
        </p:txBody>
      </p:sp>
      <p:sp>
        <p:nvSpPr>
          <p:cNvPr id="4" name="Dian numeron paikkamerkki 3"/>
          <p:cNvSpPr>
            <a:spLocks noGrp="1"/>
          </p:cNvSpPr>
          <p:nvPr>
            <p:ph type="sldNum" sz="quarter" idx="5"/>
          </p:nvPr>
        </p:nvSpPr>
        <p:spPr/>
        <p:txBody>
          <a:bodyPr/>
          <a:lstStyle/>
          <a:p>
            <a:fld id="{5AD61363-760C-46E1-8E82-89FE58B4B8F6}" type="slidenum">
              <a:rPr lang="fi-FI" smtClean="0"/>
              <a:t>15</a:t>
            </a:fld>
            <a:endParaRPr lang="fi-FI"/>
          </a:p>
        </p:txBody>
      </p:sp>
    </p:spTree>
    <p:extLst>
      <p:ext uri="{BB962C8B-B14F-4D97-AF65-F5344CB8AC3E}">
        <p14:creationId xmlns:p14="http://schemas.microsoft.com/office/powerpoint/2010/main" val="3800164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17</a:t>
            </a:fld>
            <a:endParaRPr lang="fi-FI"/>
          </a:p>
        </p:txBody>
      </p:sp>
    </p:spTree>
    <p:extLst>
      <p:ext uri="{BB962C8B-B14F-4D97-AF65-F5344CB8AC3E}">
        <p14:creationId xmlns:p14="http://schemas.microsoft.com/office/powerpoint/2010/main" val="9172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dirty="0" err="1"/>
              <a:t>Clinical</a:t>
            </a:r>
            <a:r>
              <a:rPr lang="fi-FI" dirty="0"/>
              <a:t> </a:t>
            </a:r>
            <a:r>
              <a:rPr lang="fi-FI" dirty="0" err="1"/>
              <a:t>Trials</a:t>
            </a:r>
            <a:r>
              <a:rPr lang="fi-FI" dirty="0"/>
              <a:t> in </a:t>
            </a:r>
            <a:r>
              <a:rPr lang="fi-FI" dirty="0" err="1"/>
              <a:t>Neurology</a:t>
            </a:r>
            <a:endParaRPr lang="fi-FI" dirty="0"/>
          </a:p>
          <a:p>
            <a:pPr marL="0" indent="0">
              <a:buFont typeface="Arial" panose="020B0604020202020204" pitchFamily="34" charset="0"/>
              <a:buNone/>
            </a:pPr>
            <a:endParaRPr lang="fi-FI" dirty="0"/>
          </a:p>
          <a:p>
            <a:pPr marL="285750" indent="-285750">
              <a:buFont typeface="Arial" panose="020B0604020202020204" pitchFamily="34" charset="0"/>
              <a:buChar char="•"/>
            </a:pPr>
            <a:r>
              <a:rPr lang="fi-FI" dirty="0" err="1"/>
              <a:t>Strong</a:t>
            </a:r>
            <a:r>
              <a:rPr lang="fi-FI" dirty="0"/>
              <a:t> know-how of </a:t>
            </a:r>
            <a:r>
              <a:rPr lang="fi-FI" dirty="0" err="1"/>
              <a:t>neurological</a:t>
            </a:r>
            <a:r>
              <a:rPr lang="fi-FI" dirty="0"/>
              <a:t> </a:t>
            </a:r>
            <a:r>
              <a:rPr lang="fi-FI" dirty="0" err="1"/>
              <a:t>diseases</a:t>
            </a:r>
            <a:r>
              <a:rPr lang="fi-FI" dirty="0"/>
              <a:t> is </a:t>
            </a:r>
            <a:r>
              <a:rPr lang="fi-FI" dirty="0" err="1"/>
              <a:t>combined</a:t>
            </a:r>
            <a:r>
              <a:rPr lang="fi-FI" dirty="0"/>
              <a:t> </a:t>
            </a:r>
            <a:r>
              <a:rPr lang="fi-FI" dirty="0" err="1"/>
              <a:t>with</a:t>
            </a:r>
            <a:r>
              <a:rPr lang="fi-FI" dirty="0"/>
              <a:t> </a:t>
            </a:r>
            <a:r>
              <a:rPr lang="fi-FI" dirty="0" err="1"/>
              <a:t>the</a:t>
            </a:r>
            <a:r>
              <a:rPr lang="fi-FI" dirty="0"/>
              <a:t> top </a:t>
            </a:r>
            <a:r>
              <a:rPr lang="fi-FI" dirty="0" err="1"/>
              <a:t>expertise</a:t>
            </a:r>
            <a:r>
              <a:rPr lang="fi-FI" dirty="0"/>
              <a:t> in </a:t>
            </a:r>
            <a:r>
              <a:rPr lang="fi-FI" dirty="0" err="1"/>
              <a:t>medical</a:t>
            </a:r>
            <a:r>
              <a:rPr lang="fi-FI" dirty="0"/>
              <a:t> </a:t>
            </a:r>
            <a:r>
              <a:rPr lang="fi-FI" dirty="0" err="1"/>
              <a:t>imagining</a:t>
            </a:r>
            <a:r>
              <a:rPr lang="fi-FI" dirty="0"/>
              <a:t> and </a:t>
            </a:r>
            <a:r>
              <a:rPr lang="fi-FI" dirty="0" err="1"/>
              <a:t>diagnostics</a:t>
            </a:r>
            <a:r>
              <a:rPr lang="fi-FI" dirty="0"/>
              <a:t> in Finland</a:t>
            </a:r>
          </a:p>
          <a:p>
            <a:pPr marL="285750" indent="-285750">
              <a:buFont typeface="Arial" panose="020B0604020202020204" pitchFamily="34" charset="0"/>
              <a:buChar char="•"/>
            </a:pPr>
            <a:r>
              <a:rPr lang="fi-FI" dirty="0" err="1"/>
              <a:t>The</a:t>
            </a:r>
            <a:r>
              <a:rPr lang="fi-FI" dirty="0"/>
              <a:t> top </a:t>
            </a:r>
            <a:r>
              <a:rPr lang="fi-FI" dirty="0" err="1"/>
              <a:t>areas</a:t>
            </a:r>
            <a:r>
              <a:rPr lang="fi-FI" dirty="0"/>
              <a:t> of </a:t>
            </a:r>
            <a:r>
              <a:rPr lang="fi-FI" dirty="0" err="1"/>
              <a:t>research</a:t>
            </a:r>
            <a:r>
              <a:rPr lang="fi-FI" dirty="0"/>
              <a:t> </a:t>
            </a:r>
            <a:r>
              <a:rPr lang="fi-FI" dirty="0" err="1"/>
              <a:t>are</a:t>
            </a:r>
            <a:r>
              <a:rPr lang="fi-FI" dirty="0"/>
              <a:t> </a:t>
            </a:r>
            <a:r>
              <a:rPr lang="fi-FI" dirty="0" err="1"/>
              <a:t>Alzheimer’s</a:t>
            </a:r>
            <a:r>
              <a:rPr lang="fi-FI" dirty="0"/>
              <a:t> </a:t>
            </a:r>
            <a:r>
              <a:rPr lang="fi-FI" dirty="0" err="1"/>
              <a:t>disease</a:t>
            </a:r>
            <a:r>
              <a:rPr lang="fi-FI" dirty="0"/>
              <a:t>, </a:t>
            </a:r>
            <a:r>
              <a:rPr lang="fi-FI" dirty="0" err="1"/>
              <a:t>mood</a:t>
            </a:r>
            <a:r>
              <a:rPr lang="fi-FI" dirty="0"/>
              <a:t> </a:t>
            </a:r>
            <a:r>
              <a:rPr lang="fi-FI" dirty="0" err="1"/>
              <a:t>disorders</a:t>
            </a:r>
            <a:r>
              <a:rPr lang="fi-FI" dirty="0"/>
              <a:t>, </a:t>
            </a:r>
            <a:r>
              <a:rPr lang="fi-FI" dirty="0" err="1"/>
              <a:t>epilepsy</a:t>
            </a:r>
            <a:r>
              <a:rPr lang="fi-FI" dirty="0"/>
              <a:t>, insomnia and </a:t>
            </a:r>
            <a:r>
              <a:rPr lang="fi-FI" dirty="0" err="1"/>
              <a:t>cerebral</a:t>
            </a:r>
            <a:r>
              <a:rPr lang="fi-FI" dirty="0"/>
              <a:t> </a:t>
            </a:r>
            <a:r>
              <a:rPr lang="fi-FI" dirty="0" err="1"/>
              <a:t>infarction</a:t>
            </a:r>
            <a:endParaRPr lang="fi-FI" dirty="0"/>
          </a:p>
          <a:p>
            <a:pPr marL="285750" indent="-285750">
              <a:buFont typeface="Arial" panose="020B0604020202020204" pitchFamily="34" charset="0"/>
              <a:buChar char="•"/>
            </a:pPr>
            <a:r>
              <a:rPr lang="fi-FI" dirty="0"/>
              <a:t>CRST, Laura </a:t>
            </a:r>
            <a:r>
              <a:rPr lang="fi-FI" dirty="0" err="1"/>
              <a:t>Airas</a:t>
            </a:r>
            <a:r>
              <a:rPr lang="fi-FI" dirty="0"/>
              <a:t>, Juha Rinne &amp; Mika </a:t>
            </a:r>
            <a:r>
              <a:rPr lang="fi-FI" dirty="0" err="1"/>
              <a:t>Scheinin</a:t>
            </a:r>
            <a:r>
              <a:rPr lang="fi-FI" dirty="0"/>
              <a:t>, </a:t>
            </a:r>
            <a:r>
              <a:rPr lang="fi-FI" dirty="0">
                <a:hlinkClick r:id="rId3"/>
              </a:rPr>
              <a:t>http://www.crst.fi</a:t>
            </a:r>
            <a:endParaRPr lang="fi-FI" dirty="0"/>
          </a:p>
          <a:p>
            <a:pPr marL="285750" indent="-285750">
              <a:buFont typeface="Arial" panose="020B0604020202020204" pitchFamily="34" charset="0"/>
              <a:buChar char="•"/>
            </a:pPr>
            <a:r>
              <a:rPr lang="fi-FI" dirty="0"/>
              <a:t>Brain </a:t>
            </a:r>
            <a:r>
              <a:rPr lang="fi-FI" dirty="0" err="1"/>
              <a:t>Research</a:t>
            </a:r>
            <a:r>
              <a:rPr lang="fi-FI" dirty="0"/>
              <a:t> </a:t>
            </a:r>
            <a:r>
              <a:rPr lang="fi-FI" dirty="0" err="1"/>
              <a:t>Unit</a:t>
            </a:r>
            <a:r>
              <a:rPr lang="fi-FI" dirty="0"/>
              <a:t>, </a:t>
            </a:r>
            <a:r>
              <a:rPr lang="fi-FI" dirty="0" err="1"/>
              <a:t>University</a:t>
            </a:r>
            <a:r>
              <a:rPr lang="fi-FI" dirty="0"/>
              <a:t> of Eastern Finland, Merja Hallikainen, </a:t>
            </a:r>
            <a:r>
              <a:rPr lang="fi-FI" dirty="0">
                <a:hlinkClick r:id="rId4"/>
              </a:rPr>
              <a:t>http://www2.uef.fi/en/crc/bru</a:t>
            </a:r>
            <a:endParaRPr lang="fi-FI" dirty="0"/>
          </a:p>
          <a:p>
            <a:pPr marL="285750" indent="-285750">
              <a:buFont typeface="Arial" panose="020B0604020202020204" pitchFamily="34" charset="0"/>
              <a:buChar char="•"/>
            </a:pPr>
            <a:r>
              <a:rPr lang="fi-FI" dirty="0" err="1"/>
              <a:t>Insomnia</a:t>
            </a:r>
            <a:r>
              <a:rPr lang="fi-FI" dirty="0"/>
              <a:t> </a:t>
            </a:r>
            <a:r>
              <a:rPr lang="fi-FI" dirty="0" err="1"/>
              <a:t>Clinic</a:t>
            </a:r>
            <a:r>
              <a:rPr lang="fi-FI" dirty="0"/>
              <a:t> Helsinki, Markku Partinen, </a:t>
            </a:r>
            <a:r>
              <a:rPr lang="fi-FI" dirty="0">
                <a:hlinkClick r:id="rId5"/>
              </a:rPr>
              <a:t>http://www.uniklinikka.fi</a:t>
            </a:r>
            <a:endParaRPr lang="fi-FI" dirty="0"/>
          </a:p>
          <a:p>
            <a:pPr marL="285750" indent="-285750">
              <a:buFont typeface="Arial" panose="020B0604020202020204" pitchFamily="34" charset="0"/>
              <a:buChar char="•"/>
            </a:pPr>
            <a:r>
              <a:rPr lang="fi-FI" dirty="0" err="1"/>
              <a:t>Coronaria</a:t>
            </a:r>
            <a:r>
              <a:rPr lang="fi-FI" dirty="0"/>
              <a:t> </a:t>
            </a:r>
            <a:r>
              <a:rPr lang="fi-FI" dirty="0" err="1"/>
              <a:t>Sleep</a:t>
            </a:r>
            <a:r>
              <a:rPr lang="fi-FI" dirty="0"/>
              <a:t> </a:t>
            </a:r>
            <a:r>
              <a:rPr lang="fi-FI" dirty="0" err="1"/>
              <a:t>Clinic</a:t>
            </a:r>
            <a:r>
              <a:rPr lang="fi-FI" dirty="0"/>
              <a:t>, Henri Tuomilehti, </a:t>
            </a:r>
            <a:r>
              <a:rPr lang="fi-FI" dirty="0">
                <a:hlinkClick r:id="rId6"/>
              </a:rPr>
              <a:t>http://www.coronariauniklinikka.fi</a:t>
            </a:r>
            <a:endParaRPr lang="fi-FI" dirty="0"/>
          </a:p>
          <a:p>
            <a:endParaRPr lang="fi-FI" dirty="0"/>
          </a:p>
          <a:p>
            <a:r>
              <a:rPr lang="fi-FI" dirty="0"/>
              <a:t>(CRST = </a:t>
            </a:r>
            <a:r>
              <a:rPr lang="fi-FI" dirty="0" err="1"/>
              <a:t>Clinical</a:t>
            </a:r>
            <a:r>
              <a:rPr lang="fi-FI" dirty="0"/>
              <a:t> </a:t>
            </a:r>
            <a:r>
              <a:rPr lang="fi-FI" dirty="0" err="1"/>
              <a:t>Research</a:t>
            </a:r>
            <a:r>
              <a:rPr lang="fi-FI" dirty="0"/>
              <a:t> Services Turku)</a:t>
            </a: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21</a:t>
            </a:fld>
            <a:endParaRPr lang="fi-FI"/>
          </a:p>
        </p:txBody>
      </p:sp>
    </p:spTree>
    <p:extLst>
      <p:ext uri="{BB962C8B-B14F-4D97-AF65-F5344CB8AC3E}">
        <p14:creationId xmlns:p14="http://schemas.microsoft.com/office/powerpoint/2010/main" val="3335389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CRST</a:t>
            </a:r>
          </a:p>
          <a:p>
            <a:endParaRPr lang="fi-FI" dirty="0"/>
          </a:p>
          <a:p>
            <a:pPr marL="285750" indent="-285750" defTabSz="410576" hangingPunct="0">
              <a:buFont typeface="Arial" panose="020B0604020202020204" pitchFamily="34" charset="0"/>
              <a:buChar char="•"/>
            </a:pPr>
            <a:r>
              <a:rPr lang="en-US" dirty="0">
                <a:cs typeface="Arial" panose="020B0604020202020204" pitchFamily="34" charset="0"/>
              </a:rPr>
              <a:t>Private Phase 1 unit with 2 fully equipped wards</a:t>
            </a:r>
          </a:p>
          <a:p>
            <a:pPr marL="285750" indent="-285750" defTabSz="410576" hangingPunct="0">
              <a:buFont typeface="Arial" panose="020B0604020202020204" pitchFamily="34" charset="0"/>
              <a:buChar char="•"/>
            </a:pPr>
            <a:r>
              <a:rPr lang="en-US" dirty="0">
                <a:cs typeface="Arial" panose="020B0604020202020204" pitchFamily="34" charset="0"/>
              </a:rPr>
              <a:t>Strong scientific background, Professor Emeritus of Pharmacology Mika </a:t>
            </a:r>
            <a:r>
              <a:rPr lang="en-US" dirty="0" err="1">
                <a:cs typeface="Arial" panose="020B0604020202020204" pitchFamily="34" charset="0"/>
              </a:rPr>
              <a:t>Scheinin</a:t>
            </a:r>
            <a:r>
              <a:rPr lang="en-US" dirty="0">
                <a:cs typeface="Arial" panose="020B0604020202020204" pitchFamily="34" charset="0"/>
              </a:rPr>
              <a:t> as a Chief Scientific Officer. Over 100 trials as PI, 340 articles </a:t>
            </a:r>
          </a:p>
          <a:p>
            <a:pPr marL="285750" indent="-285750" defTabSz="410576" hangingPunct="0">
              <a:buFont typeface="Arial" panose="020B0604020202020204" pitchFamily="34" charset="0"/>
              <a:buChar char="•"/>
            </a:pPr>
            <a:r>
              <a:rPr lang="en-US" dirty="0" err="1">
                <a:cs typeface="Arial" panose="020B0604020202020204" pitchFamily="34" charset="0"/>
              </a:rPr>
              <a:t>Juha</a:t>
            </a:r>
            <a:r>
              <a:rPr lang="en-US" dirty="0">
                <a:cs typeface="Arial" panose="020B0604020202020204" pitchFamily="34" charset="0"/>
              </a:rPr>
              <a:t> Rinne, Professor of Neurotransmission, over 30 trials as PI, national coordinator in 10 and international PI in 9 trials, 330 articles</a:t>
            </a:r>
          </a:p>
          <a:p>
            <a:pPr marL="285750" indent="-285750" defTabSz="410576" hangingPunct="0">
              <a:buFont typeface="Arial" panose="020B0604020202020204" pitchFamily="34" charset="0"/>
              <a:buChar char="•"/>
            </a:pPr>
            <a:r>
              <a:rPr lang="en-US" dirty="0">
                <a:cs typeface="Arial" panose="020B0604020202020204" pitchFamily="34" charset="0"/>
              </a:rPr>
              <a:t>Laura </a:t>
            </a:r>
            <a:r>
              <a:rPr lang="en-US" dirty="0" err="1">
                <a:cs typeface="Arial" panose="020B0604020202020204" pitchFamily="34" charset="0"/>
              </a:rPr>
              <a:t>Airas</a:t>
            </a:r>
            <a:r>
              <a:rPr lang="en-US" dirty="0">
                <a:cs typeface="Arial" panose="020B0604020202020204" pitchFamily="34" charset="0"/>
              </a:rPr>
              <a:t>, Professor of Neuroimmunology, experienced PI, over 70 articles, main interest MS </a:t>
            </a:r>
          </a:p>
          <a:p>
            <a:pPr marL="285750" indent="-285750" defTabSz="410576" hangingPunct="0">
              <a:buFont typeface="Arial" panose="020B0604020202020204" pitchFamily="34" charset="0"/>
              <a:buChar char="•"/>
            </a:pPr>
            <a:r>
              <a:rPr lang="en-US" dirty="0">
                <a:cs typeface="Arial" panose="020B0604020202020204" pitchFamily="34" charset="0"/>
              </a:rPr>
              <a:t>Over 200 completed trials in patients and healthy volunteers since 1995</a:t>
            </a:r>
          </a:p>
          <a:p>
            <a:pPr marL="285750" indent="-285750" defTabSz="410576" hangingPunct="0">
              <a:buFont typeface="Arial" panose="020B0604020202020204" pitchFamily="34" charset="0"/>
              <a:buChar char="•"/>
            </a:pPr>
            <a:r>
              <a:rPr lang="en-US" dirty="0">
                <a:cs typeface="Arial" panose="020B0604020202020204" pitchFamily="34" charset="0"/>
              </a:rPr>
              <a:t>Over 50 international customers, including 7 of the 10 largest pharmaceutical companies</a:t>
            </a:r>
          </a:p>
          <a:p>
            <a:pPr marL="285750" indent="-285750" defTabSz="410576" hangingPunct="0">
              <a:buFont typeface="Arial" panose="020B0604020202020204" pitchFamily="34" charset="0"/>
              <a:buChar char="•"/>
            </a:pPr>
            <a:r>
              <a:rPr lang="en-US" dirty="0">
                <a:cs typeface="Arial" panose="020B0604020202020204" pitchFamily="34" charset="0"/>
              </a:rPr>
              <a:t>Proven track record in early phase development of drugs approved by FDA and EMA</a:t>
            </a:r>
          </a:p>
          <a:p>
            <a:pPr marL="285750" indent="-285750" defTabSz="410576" hangingPunct="0">
              <a:buFont typeface="Arial" panose="020B0604020202020204" pitchFamily="34" charset="0"/>
              <a:buChar char="•"/>
            </a:pPr>
            <a:r>
              <a:rPr lang="en-US" dirty="0">
                <a:cs typeface="Arial" panose="020B0604020202020204" pitchFamily="34" charset="0"/>
              </a:rPr>
              <a:t>Clinical trial experience in multiple different therapeutic areas</a:t>
            </a:r>
          </a:p>
          <a:p>
            <a:pPr marL="285750" indent="-285750" defTabSz="410576" hangingPunct="0">
              <a:buFont typeface="Arial" panose="020B0604020202020204" pitchFamily="34" charset="0"/>
              <a:buChar char="•"/>
            </a:pPr>
            <a:r>
              <a:rPr lang="en-US" dirty="0">
                <a:cs typeface="Arial" panose="020B0604020202020204" pitchFamily="34" charset="0"/>
              </a:rPr>
              <a:t>Special expertise in CNS, cardiovascular, metabolic disorders and oncology</a:t>
            </a:r>
          </a:p>
          <a:p>
            <a:pPr marL="285750" indent="-285750" defTabSz="410576" hangingPunct="0">
              <a:buFont typeface="Arial" panose="020B0604020202020204" pitchFamily="34" charset="0"/>
              <a:buChar char="•"/>
            </a:pPr>
            <a:r>
              <a:rPr lang="en-US" dirty="0">
                <a:cs typeface="Arial" panose="020B0604020202020204" pitchFamily="34" charset="0"/>
              </a:rPr>
              <a:t>High customer satisfaction – over 90% return rate</a:t>
            </a: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22</a:t>
            </a:fld>
            <a:endParaRPr lang="fi-FI"/>
          </a:p>
        </p:txBody>
      </p:sp>
    </p:spTree>
    <p:extLst>
      <p:ext uri="{BB962C8B-B14F-4D97-AF65-F5344CB8AC3E}">
        <p14:creationId xmlns:p14="http://schemas.microsoft.com/office/powerpoint/2010/main" val="3194862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Brain Research Unit, University of Eastern Finland  </a:t>
            </a:r>
            <a:br>
              <a:rPr lang="en-US" dirty="0"/>
            </a:br>
            <a:endParaRPr lang="en-US" dirty="0"/>
          </a:p>
          <a:p>
            <a:pPr marL="285750" indent="-285750">
              <a:buFont typeface="Arial" panose="020B0604020202020204" pitchFamily="34" charset="0"/>
              <a:buChar char="•"/>
            </a:pPr>
            <a:r>
              <a:rPr lang="en-US" sz="1200" dirty="0"/>
              <a:t>Clinical Research Center committed to conduct high quality research in clinical science and in drug development in collaboration with local, national and international research groups and pharma industry</a:t>
            </a:r>
          </a:p>
          <a:p>
            <a:pPr marL="285750" indent="-285750">
              <a:buFont typeface="Arial" panose="020B0604020202020204" pitchFamily="34" charset="0"/>
              <a:buChar char="•"/>
            </a:pPr>
            <a:r>
              <a:rPr lang="en-US" sz="1200" dirty="0"/>
              <a:t>Research Director, MD, PhD </a:t>
            </a:r>
            <a:r>
              <a:rPr lang="en-US" sz="1200" dirty="0" err="1"/>
              <a:t>Merja</a:t>
            </a:r>
            <a:r>
              <a:rPr lang="en-US" sz="1200" dirty="0"/>
              <a:t> </a:t>
            </a:r>
            <a:r>
              <a:rPr lang="en-US" sz="1200" dirty="0" err="1"/>
              <a:t>Hallikainen</a:t>
            </a:r>
            <a:endParaRPr lang="en-US" sz="1200" dirty="0"/>
          </a:p>
          <a:p>
            <a:pPr marL="285750" indent="-285750">
              <a:buFont typeface="Arial" panose="020B0604020202020204" pitchFamily="34" charset="0"/>
              <a:buChar char="•"/>
            </a:pPr>
            <a:r>
              <a:rPr lang="en-US" sz="1200" dirty="0"/>
              <a:t>30 years of experience and active national and international networks</a:t>
            </a:r>
          </a:p>
          <a:p>
            <a:pPr marL="285750" indent="-285750">
              <a:buFont typeface="Arial" panose="020B0604020202020204" pitchFamily="34" charset="0"/>
              <a:buChar char="•"/>
            </a:pPr>
            <a:r>
              <a:rPr lang="en-US" sz="1200" dirty="0"/>
              <a:t>Primary area of expertise: biomarker research and clinical drug research, diagnostics, prevention and treatment of neurodegenerative and cerebrovascular disorders</a:t>
            </a:r>
          </a:p>
          <a:p>
            <a:pPr marL="285750" indent="-285750">
              <a:buFont typeface="Arial" panose="020B0604020202020204" pitchFamily="34" charset="0"/>
              <a:buChar char="•"/>
            </a:pPr>
            <a:r>
              <a:rPr lang="en-US" sz="1200" dirty="0"/>
              <a:t>Excellent facilities and previous experience in studying the mechanisms of drugs in various model systems as well as in the preclinical phase, in studying the genetics and risk factors of complex diseases in large population-based cohorts, in developing biomarkers for neurodegenerative diseases and in conducting large-scale clinical trials </a:t>
            </a: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23</a:t>
            </a:fld>
            <a:endParaRPr lang="fi-FI"/>
          </a:p>
        </p:txBody>
      </p:sp>
    </p:spTree>
    <p:extLst>
      <p:ext uri="{BB962C8B-B14F-4D97-AF65-F5344CB8AC3E}">
        <p14:creationId xmlns:p14="http://schemas.microsoft.com/office/powerpoint/2010/main" val="3408731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25</a:t>
            </a:fld>
            <a:endParaRPr lang="fi-FI"/>
          </a:p>
        </p:txBody>
      </p:sp>
    </p:spTree>
    <p:extLst>
      <p:ext uri="{BB962C8B-B14F-4D97-AF65-F5344CB8AC3E}">
        <p14:creationId xmlns:p14="http://schemas.microsoft.com/office/powerpoint/2010/main" val="2579701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NordicPedMed</a:t>
            </a:r>
            <a:r>
              <a:rPr lang="en-US" sz="1200" b="1" dirty="0"/>
              <a:t> has a European level connection</a:t>
            </a:r>
            <a:r>
              <a:rPr lang="en-US" sz="1200" dirty="0"/>
              <a:t> through national network memberships to the </a:t>
            </a:r>
            <a:r>
              <a:rPr lang="en-US" sz="1200" b="1" dirty="0"/>
              <a:t>European Network of Pediatric Research at the European Medicines Agency,</a:t>
            </a:r>
            <a:r>
              <a:rPr lang="en-US" sz="1200" dirty="0"/>
              <a:t> </a:t>
            </a:r>
            <a:r>
              <a:rPr lang="en-US" sz="1200" b="1" dirty="0" err="1">
                <a:hlinkClick r:id="rId3"/>
              </a:rPr>
              <a:t>Enpr</a:t>
            </a:r>
            <a:r>
              <a:rPr lang="en-US" sz="1200" b="1" dirty="0">
                <a:hlinkClick r:id="rId3"/>
              </a:rPr>
              <a:t>-EMA</a:t>
            </a:r>
            <a:r>
              <a:rPr lang="en-US" sz="1200" dirty="0"/>
              <a:t>.</a:t>
            </a:r>
            <a:endParaRPr lang="fi-FI" sz="1200" dirty="0"/>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ultimate aim</a:t>
            </a:r>
            <a:r>
              <a:rPr lang="en-US" sz="1200" dirty="0"/>
              <a:t> of </a:t>
            </a:r>
            <a:r>
              <a:rPr lang="en-US" sz="1200" dirty="0" err="1"/>
              <a:t>NordicPedMed</a:t>
            </a:r>
            <a:r>
              <a:rPr lang="en-US" sz="1200" dirty="0"/>
              <a:t> is to develop a Nordic network of investigators, centers and the national networks with recognized expertise in performing clinical studies on children and increase cooperation both on a Nordic and European level. </a:t>
            </a:r>
            <a:endParaRPr lang="fi-FI" sz="1200" dirty="0"/>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network’s objectives</a:t>
            </a:r>
            <a:r>
              <a:rPr lang="en-US" sz="1200" dirty="0"/>
              <a:t> are to help meet the therapeutic needs of children by facilitating development, increasing knowledge and communicating information on the appropriate use of new medicines, medicines currently available, and other therapies for the pediatric population. </a:t>
            </a:r>
          </a:p>
          <a:p>
            <a:endParaRPr lang="en-US" sz="1200" dirty="0"/>
          </a:p>
          <a:p>
            <a:r>
              <a:rPr lang="en-US" sz="1200" b="1" dirty="0" err="1"/>
              <a:t>NordicPedMed</a:t>
            </a:r>
            <a:r>
              <a:rPr lang="en-US" sz="1200" b="1" dirty="0"/>
              <a:t> Office: </a:t>
            </a:r>
          </a:p>
          <a:p>
            <a:r>
              <a:rPr lang="en-US" sz="1200" dirty="0"/>
              <a:t>Helsinki University Hospital, Department of Children and Adolescents, Finland.</a:t>
            </a:r>
            <a:endParaRPr lang="fi-FI" sz="1200" dirty="0"/>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28</a:t>
            </a:fld>
            <a:endParaRPr lang="fi-FI"/>
          </a:p>
        </p:txBody>
      </p:sp>
    </p:spTree>
    <p:extLst>
      <p:ext uri="{BB962C8B-B14F-4D97-AF65-F5344CB8AC3E}">
        <p14:creationId xmlns:p14="http://schemas.microsoft.com/office/powerpoint/2010/main" val="277179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Pediatric clinics of the university hospitals:</a:t>
            </a:r>
          </a:p>
          <a:p>
            <a:r>
              <a:rPr lang="en-US" dirty="0"/>
              <a:t>Helsinki University Hospital; Children and Adolescents</a:t>
            </a:r>
          </a:p>
          <a:p>
            <a:pPr lvl="1"/>
            <a:r>
              <a:rPr lang="en-US" dirty="0"/>
              <a:t>New Children´s Hospital, Clinical Trial Unit (CTU), located at Park Hospital facilities</a:t>
            </a:r>
          </a:p>
          <a:p>
            <a:r>
              <a:rPr lang="en-US" dirty="0"/>
              <a:t>Tampere University Hospital, Department of </a:t>
            </a:r>
            <a:r>
              <a:rPr lang="en-US" dirty="0" err="1"/>
              <a:t>Paediatrics</a:t>
            </a:r>
            <a:endParaRPr lang="en-US" dirty="0"/>
          </a:p>
          <a:p>
            <a:r>
              <a:rPr lang="en-US" dirty="0" err="1"/>
              <a:t>Paediatric</a:t>
            </a:r>
            <a:r>
              <a:rPr lang="en-US" dirty="0"/>
              <a:t> Early Phase Clinical Trials Unit, </a:t>
            </a:r>
            <a:r>
              <a:rPr lang="en-US" dirty="0" err="1"/>
              <a:t>PeeTU</a:t>
            </a:r>
            <a:endParaRPr lang="en-US" dirty="0"/>
          </a:p>
          <a:p>
            <a:r>
              <a:rPr lang="en-US" dirty="0"/>
              <a:t>Turku University Hospital, Department of </a:t>
            </a:r>
            <a:r>
              <a:rPr lang="en-US" dirty="0" err="1"/>
              <a:t>Paediatrics</a:t>
            </a:r>
            <a:r>
              <a:rPr lang="en-US" dirty="0"/>
              <a:t> and Adolescent Medicine</a:t>
            </a:r>
          </a:p>
          <a:p>
            <a:r>
              <a:rPr lang="en-US" dirty="0"/>
              <a:t>Oulu University Hospital, Clinic for Children and Adolescents</a:t>
            </a:r>
          </a:p>
          <a:p>
            <a:r>
              <a:rPr lang="en-US" dirty="0"/>
              <a:t>Kuopio University Hospital, (Department of </a:t>
            </a:r>
            <a:r>
              <a:rPr lang="en-US" dirty="0" err="1"/>
              <a:t>Paediatrics</a:t>
            </a:r>
            <a:r>
              <a:rPr lang="en-US" dirty="0"/>
              <a:t>)</a:t>
            </a:r>
          </a:p>
        </p:txBody>
      </p:sp>
      <p:sp>
        <p:nvSpPr>
          <p:cNvPr id="4" name="Slide Number Placeholder 3"/>
          <p:cNvSpPr>
            <a:spLocks noGrp="1"/>
          </p:cNvSpPr>
          <p:nvPr>
            <p:ph type="sldNum" sz="quarter" idx="5"/>
          </p:nvPr>
        </p:nvSpPr>
        <p:spPr/>
        <p:txBody>
          <a:bodyPr/>
          <a:lstStyle/>
          <a:p>
            <a:fld id="{5AD61363-760C-46E1-8E82-89FE58B4B8F6}" type="slidenum">
              <a:rPr lang="fi-FI" smtClean="0"/>
              <a:t>29</a:t>
            </a:fld>
            <a:endParaRPr lang="fi-FI"/>
          </a:p>
        </p:txBody>
      </p:sp>
    </p:spTree>
    <p:extLst>
      <p:ext uri="{BB962C8B-B14F-4D97-AF65-F5344CB8AC3E}">
        <p14:creationId xmlns:p14="http://schemas.microsoft.com/office/powerpoint/2010/main" val="2277914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30</a:t>
            </a:fld>
            <a:endParaRPr lang="fi-FI"/>
          </a:p>
        </p:txBody>
      </p:sp>
    </p:spTree>
    <p:extLst>
      <p:ext uri="{BB962C8B-B14F-4D97-AF65-F5344CB8AC3E}">
        <p14:creationId xmlns:p14="http://schemas.microsoft.com/office/powerpoint/2010/main" val="2484598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5</a:t>
            </a:fld>
            <a:endParaRPr lang="fi-FI"/>
          </a:p>
        </p:txBody>
      </p:sp>
    </p:spTree>
    <p:extLst>
      <p:ext uri="{BB962C8B-B14F-4D97-AF65-F5344CB8AC3E}">
        <p14:creationId xmlns:p14="http://schemas.microsoft.com/office/powerpoint/2010/main" val="227206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x-none" b="1" i="0" u="none" baseline="0" dirty="0"/>
              <a:t>T</a:t>
            </a:r>
            <a:r>
              <a:rPr lang="fi-FI" b="1" i="0" u="none" baseline="0" dirty="0" err="1"/>
              <a:t>erveystalo</a:t>
            </a:r>
            <a:r>
              <a:rPr lang="fi-FI" b="1" i="0" u="none" baseline="0" dirty="0"/>
              <a:t> is t</a:t>
            </a:r>
            <a:r>
              <a:rPr lang="x-none" b="1" i="0" u="none" baseline="0" dirty="0"/>
              <a:t>he largest healthcare service company in Finland</a:t>
            </a:r>
            <a:endParaRPr lang="fi-FI" b="1" i="0" u="none" baseline="0" dirty="0"/>
          </a:p>
          <a:p>
            <a:pPr marL="342900" indent="-342900" algn="l" rtl="0">
              <a:buFont typeface="Arial" panose="020B0604020202020204" pitchFamily="34" charset="0"/>
              <a:buChar char="•"/>
            </a:pPr>
            <a:r>
              <a:rPr lang="fi-FI" sz="2800" b="1" dirty="0"/>
              <a:t>3,5</a:t>
            </a:r>
            <a:r>
              <a:rPr lang="x-none" sz="2800" b="0" i="0" u="none" baseline="0" dirty="0"/>
              <a:t> million visits </a:t>
            </a:r>
            <a:r>
              <a:rPr lang="fi-FI" sz="2800" b="0" i="0" u="none" baseline="0" dirty="0"/>
              <a:t>to </a:t>
            </a:r>
            <a:r>
              <a:rPr lang="fi-FI" sz="2800" b="0" i="0" u="none" baseline="0" dirty="0" err="1"/>
              <a:t>physician</a:t>
            </a:r>
            <a:r>
              <a:rPr lang="fi-FI" sz="2800" dirty="0" err="1"/>
              <a:t>s</a:t>
            </a:r>
            <a:r>
              <a:rPr lang="fi-FI" sz="2800" dirty="0"/>
              <a:t> per </a:t>
            </a:r>
            <a:r>
              <a:rPr lang="fi-FI" sz="2800" dirty="0" err="1"/>
              <a:t>year</a:t>
            </a:r>
            <a:endParaRPr lang="fi-FI" sz="2800" b="0" i="0" u="none" baseline="0" dirty="0"/>
          </a:p>
          <a:p>
            <a:pPr marL="342900" indent="-342900">
              <a:buFont typeface="Arial" panose="020B0604020202020204" pitchFamily="34" charset="0"/>
              <a:buChar char="•"/>
            </a:pPr>
            <a:r>
              <a:rPr lang="fi-FI" sz="2800" dirty="0" err="1"/>
              <a:t>Diagnostics</a:t>
            </a:r>
            <a:r>
              <a:rPr lang="fi-FI" sz="2800" dirty="0"/>
              <a:t>: </a:t>
            </a:r>
            <a:r>
              <a:rPr lang="fi-FI" sz="2800" dirty="0" err="1"/>
              <a:t>laboratory</a:t>
            </a:r>
            <a:r>
              <a:rPr lang="fi-FI" sz="2800" dirty="0"/>
              <a:t>, </a:t>
            </a:r>
            <a:br>
              <a:rPr lang="fi-FI" sz="2800" dirty="0"/>
            </a:br>
            <a:r>
              <a:rPr lang="fi-FI" sz="2800" dirty="0"/>
              <a:t>MRI, ultrasound, </a:t>
            </a:r>
            <a:r>
              <a:rPr lang="fi-FI" sz="2800" dirty="0" err="1"/>
              <a:t>radiology</a:t>
            </a:r>
            <a:endParaRPr lang="fi-FI" sz="2800" dirty="0"/>
          </a:p>
          <a:p>
            <a:pPr marL="565150" lvl="1" indent="-342900"/>
            <a:r>
              <a:rPr lang="fi-FI" sz="2800" dirty="0"/>
              <a:t>200 000 </a:t>
            </a:r>
            <a:r>
              <a:rPr lang="fi-FI" sz="2800" dirty="0" err="1"/>
              <a:t>mammographies</a:t>
            </a:r>
            <a:r>
              <a:rPr lang="fi-FI" sz="2800" dirty="0"/>
              <a:t> per </a:t>
            </a:r>
            <a:r>
              <a:rPr lang="fi-FI" sz="2800" dirty="0" err="1"/>
              <a:t>year</a:t>
            </a:r>
            <a:endParaRPr lang="fi-FI" sz="2800" dirty="0"/>
          </a:p>
          <a:p>
            <a:pPr marL="342900" indent="-342900">
              <a:buFont typeface="Arial" panose="020B0604020202020204" pitchFamily="34" charset="0"/>
              <a:buChar char="•"/>
            </a:pPr>
            <a:r>
              <a:rPr lang="fi-FI" sz="2800" dirty="0" err="1"/>
              <a:t>Also</a:t>
            </a:r>
            <a:r>
              <a:rPr lang="fi-FI" sz="2800" dirty="0"/>
              <a:t> </a:t>
            </a:r>
            <a:r>
              <a:rPr lang="fi-FI" sz="2800" dirty="0" err="1"/>
              <a:t>hospital</a:t>
            </a:r>
            <a:r>
              <a:rPr lang="fi-FI" sz="2800" dirty="0"/>
              <a:t> </a:t>
            </a:r>
            <a:r>
              <a:rPr lang="fi-FI" sz="2800" dirty="0" err="1"/>
              <a:t>services</a:t>
            </a:r>
            <a:endParaRPr lang="fi-FI" sz="2800" dirty="0"/>
          </a:p>
          <a:p>
            <a:pPr marL="342900" indent="-342900">
              <a:buFont typeface="Arial" panose="020B0604020202020204" pitchFamily="34" charset="0"/>
              <a:buChar char="•"/>
            </a:pPr>
            <a:r>
              <a:rPr lang="fi-FI" sz="2800" b="1" dirty="0" err="1"/>
              <a:t>Clinical</a:t>
            </a:r>
            <a:r>
              <a:rPr lang="fi-FI" sz="2800" b="1" dirty="0"/>
              <a:t> </a:t>
            </a:r>
            <a:r>
              <a:rPr lang="fi-FI" sz="2800" b="1" dirty="0" err="1"/>
              <a:t>trials</a:t>
            </a:r>
            <a:r>
              <a:rPr lang="fi-FI" sz="2800" b="1" dirty="0"/>
              <a:t> and </a:t>
            </a:r>
            <a:r>
              <a:rPr lang="fi-FI" sz="2800" b="1" dirty="0" err="1"/>
              <a:t>biobank</a:t>
            </a:r>
            <a:endParaRPr lang="fi-FI" sz="2800" b="1" dirty="0"/>
          </a:p>
          <a:p>
            <a:pPr marL="342900" indent="-342900">
              <a:buFont typeface="Arial" panose="020B0604020202020204" pitchFamily="34" charset="0"/>
              <a:buChar char="•"/>
            </a:pPr>
            <a:r>
              <a:rPr lang="fi-FI" sz="2800" dirty="0" err="1"/>
              <a:t>Sales</a:t>
            </a:r>
            <a:r>
              <a:rPr lang="fi-FI" sz="2800" dirty="0"/>
              <a:t> 1 B€</a:t>
            </a:r>
          </a:p>
          <a:p>
            <a:pPr marL="342900" indent="-342900">
              <a:buFont typeface="Arial" panose="020B0604020202020204" pitchFamily="34" charset="0"/>
              <a:buChar char="•"/>
            </a:pPr>
            <a:endParaRPr lang="fi-FI" sz="2800" dirty="0"/>
          </a:p>
          <a:p>
            <a:r>
              <a:rPr lang="fi-FI" dirty="0" err="1"/>
              <a:t>Fast</a:t>
            </a:r>
            <a:r>
              <a:rPr lang="fi-FI" dirty="0"/>
              <a:t> </a:t>
            </a:r>
            <a:r>
              <a:rPr lang="fi-FI" dirty="0" err="1"/>
              <a:t>recruitment</a:t>
            </a:r>
            <a:r>
              <a:rPr lang="fi-FI" dirty="0"/>
              <a:t>: </a:t>
            </a:r>
            <a:r>
              <a:rPr lang="fi-FI" dirty="0" err="1"/>
              <a:t>Consenting</a:t>
            </a:r>
            <a:r>
              <a:rPr lang="fi-FI" dirty="0"/>
              <a:t> </a:t>
            </a:r>
            <a:r>
              <a:rPr lang="fi-FI" dirty="0" err="1"/>
              <a:t>customers</a:t>
            </a:r>
            <a:r>
              <a:rPr lang="fi-FI" dirty="0"/>
              <a:t> / </a:t>
            </a:r>
            <a:r>
              <a:rPr lang="fi-FI" dirty="0" err="1"/>
              <a:t>patients</a:t>
            </a:r>
            <a:r>
              <a:rPr lang="fi-FI" dirty="0"/>
              <a:t> to </a:t>
            </a:r>
            <a:r>
              <a:rPr lang="fi-FI" dirty="0" err="1"/>
              <a:t>be</a:t>
            </a:r>
            <a:r>
              <a:rPr lang="fi-FI" dirty="0"/>
              <a:t> </a:t>
            </a:r>
            <a:r>
              <a:rPr lang="fi-FI" dirty="0" err="1"/>
              <a:t>contacted</a:t>
            </a:r>
            <a:r>
              <a:rPr lang="fi-FI" dirty="0"/>
              <a:t> for </a:t>
            </a:r>
            <a:r>
              <a:rPr lang="fi-FI" dirty="0" err="1"/>
              <a:t>clinical</a:t>
            </a:r>
            <a:r>
              <a:rPr lang="fi-FI" dirty="0"/>
              <a:t> </a:t>
            </a:r>
            <a:r>
              <a:rPr lang="fi-FI" dirty="0" err="1"/>
              <a:t>trials</a:t>
            </a:r>
            <a:endParaRPr lang="fi-FI" dirty="0"/>
          </a:p>
          <a:p>
            <a:pPr marL="342900" indent="-342900">
              <a:buFont typeface="Arial" panose="020B0604020202020204" pitchFamily="34" charset="0"/>
              <a:buChar char="•"/>
            </a:pPr>
            <a:r>
              <a:rPr lang="fi-FI" sz="1200" dirty="0" err="1"/>
              <a:t>Consent</a:t>
            </a:r>
            <a:r>
              <a:rPr lang="fi-FI" sz="1200" dirty="0"/>
              <a:t> </a:t>
            </a:r>
            <a:r>
              <a:rPr lang="fi-FI" sz="1200" dirty="0" err="1"/>
              <a:t>enables</a:t>
            </a:r>
            <a:r>
              <a:rPr lang="fi-FI" sz="1200" dirty="0"/>
              <a:t> </a:t>
            </a:r>
            <a:r>
              <a:rPr lang="fi-FI" sz="1200" dirty="0" err="1"/>
              <a:t>pre-screening</a:t>
            </a:r>
            <a:r>
              <a:rPr lang="fi-FI" sz="1200" dirty="0"/>
              <a:t>, </a:t>
            </a:r>
            <a:r>
              <a:rPr lang="fi-FI" sz="1200" dirty="0" err="1"/>
              <a:t>contacting</a:t>
            </a:r>
            <a:r>
              <a:rPr lang="fi-FI" sz="1200" dirty="0"/>
              <a:t> </a:t>
            </a:r>
            <a:r>
              <a:rPr lang="fi-FI" sz="1200" dirty="0" err="1"/>
              <a:t>potential</a:t>
            </a:r>
            <a:r>
              <a:rPr lang="fi-FI" sz="1200" dirty="0"/>
              <a:t> </a:t>
            </a:r>
            <a:r>
              <a:rPr lang="fi-FI" sz="1200" dirty="0" err="1"/>
              <a:t>study</a:t>
            </a:r>
            <a:r>
              <a:rPr lang="fi-FI" sz="1200" dirty="0"/>
              <a:t> </a:t>
            </a:r>
            <a:r>
              <a:rPr lang="fi-FI" sz="1200" dirty="0" err="1"/>
              <a:t>subjects</a:t>
            </a:r>
            <a:r>
              <a:rPr lang="fi-FI" sz="1200" dirty="0"/>
              <a:t> and </a:t>
            </a:r>
            <a:r>
              <a:rPr lang="fi-FI" sz="1200" dirty="0" err="1"/>
              <a:t>provides</a:t>
            </a:r>
            <a:r>
              <a:rPr lang="fi-FI" sz="1200" dirty="0"/>
              <a:t> an </a:t>
            </a:r>
            <a:r>
              <a:rPr lang="fi-FI" sz="1200" dirty="0" err="1"/>
              <a:t>opportunity</a:t>
            </a:r>
            <a:r>
              <a:rPr lang="fi-FI" sz="1200" dirty="0"/>
              <a:t> to </a:t>
            </a:r>
            <a:r>
              <a:rPr lang="fi-FI" sz="1200" dirty="0" err="1"/>
              <a:t>participate</a:t>
            </a:r>
            <a:r>
              <a:rPr lang="fi-FI" sz="1200" dirty="0"/>
              <a:t> in </a:t>
            </a:r>
            <a:r>
              <a:rPr lang="fi-FI" sz="1200" b="1" dirty="0" err="1"/>
              <a:t>clinical</a:t>
            </a:r>
            <a:r>
              <a:rPr lang="fi-FI" sz="1200" b="1" dirty="0"/>
              <a:t> </a:t>
            </a:r>
            <a:r>
              <a:rPr lang="fi-FI" sz="1200" b="1" dirty="0" err="1"/>
              <a:t>or</a:t>
            </a:r>
            <a:r>
              <a:rPr lang="fi-FI" sz="1200" b="1" dirty="0"/>
              <a:t> </a:t>
            </a:r>
            <a:r>
              <a:rPr lang="fi-FI" sz="1200" b="1" dirty="0" err="1"/>
              <a:t>vaccine</a:t>
            </a:r>
            <a:r>
              <a:rPr lang="fi-FI" sz="1200" b="1" dirty="0"/>
              <a:t> </a:t>
            </a:r>
            <a:r>
              <a:rPr lang="fi-FI" sz="1200" b="1" dirty="0" err="1"/>
              <a:t>trials</a:t>
            </a:r>
            <a:r>
              <a:rPr lang="fi-FI" sz="1200" b="1" dirty="0"/>
              <a:t> </a:t>
            </a:r>
            <a:r>
              <a:rPr lang="fi-FI" sz="1200" dirty="0" err="1"/>
              <a:t>or</a:t>
            </a:r>
            <a:r>
              <a:rPr lang="fi-FI" sz="1200" dirty="0"/>
              <a:t> to </a:t>
            </a:r>
            <a:r>
              <a:rPr lang="fi-FI" sz="1200" dirty="0" err="1"/>
              <a:t>the</a:t>
            </a:r>
            <a:r>
              <a:rPr lang="fi-FI" sz="1200" dirty="0"/>
              <a:t> </a:t>
            </a:r>
            <a:r>
              <a:rPr lang="fi-FI" sz="1200" dirty="0" err="1"/>
              <a:t>give</a:t>
            </a:r>
            <a:r>
              <a:rPr lang="fi-FI" sz="1200" dirty="0"/>
              <a:t> a </a:t>
            </a:r>
            <a:r>
              <a:rPr lang="fi-FI" sz="1200" dirty="0" err="1"/>
              <a:t>sample</a:t>
            </a:r>
            <a:r>
              <a:rPr lang="fi-FI" sz="1200" dirty="0"/>
              <a:t> for </a:t>
            </a:r>
            <a:r>
              <a:rPr lang="fi-FI" sz="1200" dirty="0" err="1"/>
              <a:t>biobank</a:t>
            </a:r>
            <a:endParaRPr lang="fi-FI" sz="1200" dirty="0"/>
          </a:p>
          <a:p>
            <a:pPr marL="342900" indent="-342900">
              <a:buFont typeface="Arial" panose="020B0604020202020204" pitchFamily="34" charset="0"/>
              <a:buChar char="•"/>
            </a:pPr>
            <a:r>
              <a:rPr lang="fi-FI" sz="1200" dirty="0" err="1"/>
              <a:t>Very</a:t>
            </a:r>
            <a:r>
              <a:rPr lang="fi-FI" sz="1200" dirty="0"/>
              <a:t> </a:t>
            </a:r>
            <a:r>
              <a:rPr lang="fi-FI" sz="1200" dirty="0" err="1"/>
              <a:t>cost-effective</a:t>
            </a:r>
            <a:r>
              <a:rPr lang="fi-FI" sz="1200" dirty="0"/>
              <a:t> </a:t>
            </a:r>
            <a:r>
              <a:rPr lang="fi-FI" sz="1200" dirty="0" err="1"/>
              <a:t>way</a:t>
            </a:r>
            <a:r>
              <a:rPr lang="fi-FI" sz="1200" dirty="0"/>
              <a:t> of </a:t>
            </a:r>
            <a:r>
              <a:rPr lang="fi-FI" sz="1200" dirty="0" err="1"/>
              <a:t>recruiting</a:t>
            </a:r>
            <a:r>
              <a:rPr lang="fi-FI" sz="1200" dirty="0"/>
              <a:t> trial </a:t>
            </a:r>
            <a:r>
              <a:rPr lang="fi-FI" sz="1200" dirty="0" err="1"/>
              <a:t>subjects</a:t>
            </a:r>
            <a:endParaRPr lang="fi-FI" sz="1200" dirty="0"/>
          </a:p>
          <a:p>
            <a:pPr marL="342900" indent="-342900">
              <a:buFont typeface="Arial" panose="020B0604020202020204" pitchFamily="34" charset="0"/>
              <a:buChar char="•"/>
            </a:pPr>
            <a:r>
              <a:rPr lang="fi-FI" sz="1200" dirty="0"/>
              <a:t>100 000+ </a:t>
            </a:r>
            <a:r>
              <a:rPr lang="fi-FI" sz="1200" dirty="0" err="1"/>
              <a:t>biobank</a:t>
            </a:r>
            <a:r>
              <a:rPr lang="fi-FI" sz="1200" dirty="0"/>
              <a:t> </a:t>
            </a:r>
            <a:r>
              <a:rPr lang="fi-FI" sz="1200" dirty="0" err="1"/>
              <a:t>consents</a:t>
            </a:r>
            <a:endParaRPr lang="fi-FI" sz="1200" dirty="0"/>
          </a:p>
          <a:p>
            <a:pPr marL="342900" indent="-342900">
              <a:buFont typeface="Arial" panose="020B0604020202020204" pitchFamily="34" charset="0"/>
              <a:buChar char="•"/>
            </a:pPr>
            <a:r>
              <a:rPr lang="fi-FI" sz="1200" i="1" dirty="0" err="1"/>
              <a:t>Almost</a:t>
            </a:r>
            <a:r>
              <a:rPr lang="fi-FI" sz="1200" i="1" dirty="0"/>
              <a:t> 3000 </a:t>
            </a:r>
            <a:r>
              <a:rPr lang="fi-FI" sz="1200" i="1" dirty="0" err="1"/>
              <a:t>new</a:t>
            </a:r>
            <a:r>
              <a:rPr lang="fi-FI" sz="1200" i="1" dirty="0"/>
              <a:t> </a:t>
            </a:r>
            <a:r>
              <a:rPr lang="fi-FI" sz="1200" i="1" dirty="0" err="1"/>
              <a:t>biobank</a:t>
            </a:r>
            <a:r>
              <a:rPr lang="fi-FI" sz="1200" i="1" dirty="0"/>
              <a:t> </a:t>
            </a:r>
            <a:r>
              <a:rPr lang="fi-FI" sz="1200" i="1" dirty="0" err="1"/>
              <a:t>consents</a:t>
            </a:r>
            <a:r>
              <a:rPr lang="fi-FI" sz="1200" i="1" dirty="0"/>
              <a:t> per </a:t>
            </a:r>
            <a:r>
              <a:rPr lang="fi-FI" sz="1200" i="1" dirty="0" err="1"/>
              <a:t>week</a:t>
            </a:r>
            <a:r>
              <a:rPr lang="fi-FI" sz="1200" i="1" dirty="0"/>
              <a:t> via an </a:t>
            </a:r>
            <a:r>
              <a:rPr lang="fi-FI" sz="1200" i="1" dirty="0" err="1"/>
              <a:t>electronic</a:t>
            </a:r>
            <a:r>
              <a:rPr lang="fi-FI" sz="1200" i="1" dirty="0"/>
              <a:t> </a:t>
            </a:r>
            <a:r>
              <a:rPr lang="fi-FI" sz="1200" i="1" dirty="0" err="1"/>
              <a:t>form</a:t>
            </a:r>
            <a:endParaRPr lang="fi-FI" sz="1200" i="1" dirty="0"/>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32</a:t>
            </a:fld>
            <a:endParaRPr lang="fi-FI"/>
          </a:p>
        </p:txBody>
      </p:sp>
    </p:spTree>
    <p:extLst>
      <p:ext uri="{BB962C8B-B14F-4D97-AF65-F5344CB8AC3E}">
        <p14:creationId xmlns:p14="http://schemas.microsoft.com/office/powerpoint/2010/main" val="996745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342900" indent="-342900" algn="l" rtl="0">
              <a:buFont typeface="Arial" panose="020B0604020202020204" pitchFamily="34" charset="0"/>
              <a:buChar char="•"/>
            </a:pPr>
            <a:r>
              <a:rPr lang="fi-FI" sz="2800" b="1" dirty="0"/>
              <a:t>3,5</a:t>
            </a:r>
            <a:r>
              <a:rPr lang="x-none" sz="2800" b="0" i="0" u="none" baseline="0" dirty="0"/>
              <a:t> million visits </a:t>
            </a:r>
            <a:r>
              <a:rPr lang="fi-FI" sz="2800" b="0" i="0" u="none" baseline="0" dirty="0"/>
              <a:t>to </a:t>
            </a:r>
            <a:r>
              <a:rPr lang="fi-FI" sz="2800" b="0" i="0" u="none" baseline="0" dirty="0" err="1"/>
              <a:t>physician</a:t>
            </a:r>
            <a:r>
              <a:rPr lang="fi-FI" sz="2800" dirty="0" err="1"/>
              <a:t>s</a:t>
            </a:r>
            <a:r>
              <a:rPr lang="fi-FI" sz="2800" dirty="0"/>
              <a:t> per </a:t>
            </a:r>
            <a:r>
              <a:rPr lang="fi-FI" sz="2800" dirty="0" err="1"/>
              <a:t>year</a:t>
            </a:r>
            <a:endParaRPr lang="fi-FI" sz="2800" b="0" i="0" u="none" baseline="0" dirty="0"/>
          </a:p>
          <a:p>
            <a:pPr marL="342900" indent="-342900">
              <a:buFont typeface="Arial" panose="020B0604020202020204" pitchFamily="34" charset="0"/>
              <a:buChar char="•"/>
            </a:pPr>
            <a:r>
              <a:rPr lang="fi-FI" sz="2800" dirty="0" err="1"/>
              <a:t>Diagnostics</a:t>
            </a:r>
            <a:r>
              <a:rPr lang="fi-FI" sz="2800" dirty="0"/>
              <a:t>: </a:t>
            </a:r>
            <a:r>
              <a:rPr lang="fi-FI" sz="2800" dirty="0" err="1"/>
              <a:t>laboratory</a:t>
            </a:r>
            <a:r>
              <a:rPr lang="fi-FI" sz="2800" dirty="0"/>
              <a:t>, </a:t>
            </a:r>
            <a:br>
              <a:rPr lang="fi-FI" sz="2800" dirty="0"/>
            </a:br>
            <a:r>
              <a:rPr lang="fi-FI" sz="2800" dirty="0"/>
              <a:t>MRI, ultrasound, </a:t>
            </a:r>
            <a:r>
              <a:rPr lang="fi-FI" sz="2800" dirty="0" err="1"/>
              <a:t>radiology</a:t>
            </a:r>
            <a:endParaRPr lang="fi-FI" sz="2800" dirty="0"/>
          </a:p>
          <a:p>
            <a:pPr marL="565150" lvl="1" indent="-342900"/>
            <a:r>
              <a:rPr lang="fi-FI" sz="2800" dirty="0"/>
              <a:t>200 000 </a:t>
            </a:r>
            <a:r>
              <a:rPr lang="fi-FI" sz="2800" dirty="0" err="1"/>
              <a:t>mammographies</a:t>
            </a:r>
            <a:r>
              <a:rPr lang="fi-FI" sz="2800" dirty="0"/>
              <a:t> per </a:t>
            </a:r>
            <a:r>
              <a:rPr lang="fi-FI" sz="2800" dirty="0" err="1"/>
              <a:t>year</a:t>
            </a:r>
            <a:endParaRPr lang="fi-FI" sz="2800" dirty="0"/>
          </a:p>
          <a:p>
            <a:pPr marL="342900" indent="-342900">
              <a:buFont typeface="Arial" panose="020B0604020202020204" pitchFamily="34" charset="0"/>
              <a:buChar char="•"/>
            </a:pPr>
            <a:r>
              <a:rPr lang="fi-FI" sz="2800" dirty="0" err="1"/>
              <a:t>Also</a:t>
            </a:r>
            <a:r>
              <a:rPr lang="fi-FI" sz="2800" dirty="0"/>
              <a:t> </a:t>
            </a:r>
            <a:r>
              <a:rPr lang="fi-FI" sz="2800" dirty="0" err="1"/>
              <a:t>Hospital</a:t>
            </a:r>
            <a:r>
              <a:rPr lang="fi-FI" sz="2800" dirty="0"/>
              <a:t> </a:t>
            </a:r>
            <a:r>
              <a:rPr lang="fi-FI" sz="2800" dirty="0" err="1"/>
              <a:t>services</a:t>
            </a:r>
            <a:endParaRPr lang="fi-FI" sz="2800" dirty="0"/>
          </a:p>
          <a:p>
            <a:pPr marL="342900" indent="-342900">
              <a:buFont typeface="Arial" panose="020B0604020202020204" pitchFamily="34" charset="0"/>
              <a:buChar char="•"/>
            </a:pPr>
            <a:r>
              <a:rPr lang="fi-FI" sz="2800" b="1" dirty="0" err="1"/>
              <a:t>Clinical</a:t>
            </a:r>
            <a:r>
              <a:rPr lang="fi-FI" sz="2800" b="1" dirty="0"/>
              <a:t> </a:t>
            </a:r>
            <a:r>
              <a:rPr lang="fi-FI" sz="2800" b="1" dirty="0" err="1"/>
              <a:t>trials</a:t>
            </a:r>
            <a:r>
              <a:rPr lang="fi-FI" sz="2800" b="1" dirty="0"/>
              <a:t> and </a:t>
            </a:r>
            <a:r>
              <a:rPr lang="fi-FI" sz="2800" b="1" dirty="0" err="1"/>
              <a:t>biobank</a:t>
            </a:r>
            <a:endParaRPr lang="fi-FI" sz="2800" b="1" dirty="0"/>
          </a:p>
          <a:p>
            <a:pPr marL="342900" indent="-342900">
              <a:buFont typeface="Arial" panose="020B0604020202020204" pitchFamily="34" charset="0"/>
              <a:buChar char="•"/>
            </a:pPr>
            <a:r>
              <a:rPr lang="fi-FI" sz="2800" dirty="0" err="1"/>
              <a:t>Sales</a:t>
            </a:r>
            <a:r>
              <a:rPr lang="fi-FI" sz="2800" dirty="0"/>
              <a:t> 1 B€</a:t>
            </a:r>
          </a:p>
          <a:p>
            <a:pPr marL="342900" indent="-342900">
              <a:buFont typeface="Arial" panose="020B0604020202020204" pitchFamily="34" charset="0"/>
              <a:buChar char="•"/>
            </a:pPr>
            <a:endParaRPr lang="fi-FI" sz="2800" dirty="0"/>
          </a:p>
          <a:p>
            <a:r>
              <a:rPr lang="fi-FI" dirty="0" err="1"/>
              <a:t>Fast</a:t>
            </a:r>
            <a:r>
              <a:rPr lang="fi-FI" dirty="0"/>
              <a:t> </a:t>
            </a:r>
            <a:r>
              <a:rPr lang="fi-FI" dirty="0" err="1"/>
              <a:t>recruitment</a:t>
            </a:r>
            <a:r>
              <a:rPr lang="fi-FI" dirty="0"/>
              <a:t>: </a:t>
            </a:r>
            <a:r>
              <a:rPr lang="fi-FI" dirty="0" err="1"/>
              <a:t>Consenting</a:t>
            </a:r>
            <a:r>
              <a:rPr lang="fi-FI" dirty="0"/>
              <a:t> </a:t>
            </a:r>
            <a:r>
              <a:rPr lang="fi-FI" dirty="0" err="1"/>
              <a:t>customers</a:t>
            </a:r>
            <a:r>
              <a:rPr lang="fi-FI" dirty="0"/>
              <a:t> / </a:t>
            </a:r>
            <a:r>
              <a:rPr lang="fi-FI" dirty="0" err="1"/>
              <a:t>patients</a:t>
            </a:r>
            <a:r>
              <a:rPr lang="fi-FI" dirty="0"/>
              <a:t> to </a:t>
            </a:r>
            <a:r>
              <a:rPr lang="fi-FI" dirty="0" err="1"/>
              <a:t>be</a:t>
            </a:r>
            <a:r>
              <a:rPr lang="fi-FI" dirty="0"/>
              <a:t> </a:t>
            </a:r>
            <a:r>
              <a:rPr lang="fi-FI" dirty="0" err="1"/>
              <a:t>contacted</a:t>
            </a:r>
            <a:r>
              <a:rPr lang="fi-FI" dirty="0"/>
              <a:t> for </a:t>
            </a:r>
            <a:r>
              <a:rPr lang="fi-FI" dirty="0" err="1"/>
              <a:t>clinical</a:t>
            </a:r>
            <a:r>
              <a:rPr lang="fi-FI" dirty="0"/>
              <a:t> </a:t>
            </a:r>
            <a:r>
              <a:rPr lang="fi-FI" dirty="0" err="1"/>
              <a:t>trials</a:t>
            </a:r>
            <a:r>
              <a:rPr lang="fi-FI" sz="1200" dirty="0" err="1"/>
              <a:t>Consent</a:t>
            </a:r>
            <a:r>
              <a:rPr lang="fi-FI" sz="1200" dirty="0"/>
              <a:t> </a:t>
            </a:r>
            <a:r>
              <a:rPr lang="fi-FI" sz="1200" dirty="0" err="1"/>
              <a:t>enables</a:t>
            </a:r>
            <a:r>
              <a:rPr lang="fi-FI" sz="1200" dirty="0"/>
              <a:t> </a:t>
            </a:r>
            <a:r>
              <a:rPr lang="fi-FI" sz="1200" dirty="0" err="1"/>
              <a:t>pre-screening</a:t>
            </a:r>
            <a:r>
              <a:rPr lang="fi-FI" sz="1200" dirty="0"/>
              <a:t>, </a:t>
            </a:r>
            <a:r>
              <a:rPr lang="fi-FI" sz="1200" dirty="0" err="1"/>
              <a:t>contacting</a:t>
            </a:r>
            <a:r>
              <a:rPr lang="fi-FI" sz="1200" dirty="0"/>
              <a:t> </a:t>
            </a:r>
            <a:r>
              <a:rPr lang="fi-FI" sz="1200" dirty="0" err="1"/>
              <a:t>potential</a:t>
            </a:r>
            <a:r>
              <a:rPr lang="fi-FI" sz="1200" dirty="0"/>
              <a:t> </a:t>
            </a:r>
            <a:r>
              <a:rPr lang="fi-FI" sz="1200" dirty="0" err="1"/>
              <a:t>study</a:t>
            </a:r>
            <a:r>
              <a:rPr lang="fi-FI" sz="1200" dirty="0"/>
              <a:t> </a:t>
            </a:r>
            <a:r>
              <a:rPr lang="fi-FI" sz="1200" dirty="0" err="1"/>
              <a:t>subjects</a:t>
            </a:r>
            <a:r>
              <a:rPr lang="fi-FI" sz="1200" dirty="0"/>
              <a:t> and </a:t>
            </a:r>
            <a:r>
              <a:rPr lang="fi-FI" sz="1200" dirty="0" err="1"/>
              <a:t>provide</a:t>
            </a:r>
            <a:r>
              <a:rPr lang="fi-FI" sz="1200" dirty="0"/>
              <a:t> an </a:t>
            </a:r>
            <a:r>
              <a:rPr lang="fi-FI" sz="1200" dirty="0" err="1"/>
              <a:t>opportunity</a:t>
            </a:r>
            <a:r>
              <a:rPr lang="fi-FI" sz="1200" dirty="0"/>
              <a:t> to </a:t>
            </a:r>
            <a:r>
              <a:rPr lang="fi-FI" sz="1200" dirty="0" err="1"/>
              <a:t>participate</a:t>
            </a:r>
            <a:r>
              <a:rPr lang="fi-FI" sz="1200" dirty="0"/>
              <a:t> in </a:t>
            </a:r>
            <a:r>
              <a:rPr lang="fi-FI" sz="1200" b="1" dirty="0" err="1"/>
              <a:t>clinical</a:t>
            </a:r>
            <a:r>
              <a:rPr lang="fi-FI" sz="1200" b="1" dirty="0"/>
              <a:t> </a:t>
            </a:r>
            <a:r>
              <a:rPr lang="fi-FI" sz="1200" b="1" dirty="0" err="1"/>
              <a:t>or</a:t>
            </a:r>
            <a:r>
              <a:rPr lang="fi-FI" sz="1200" b="1" dirty="0"/>
              <a:t> </a:t>
            </a:r>
            <a:r>
              <a:rPr lang="fi-FI" sz="1200" b="1" dirty="0" err="1"/>
              <a:t>vaccine</a:t>
            </a:r>
            <a:r>
              <a:rPr lang="fi-FI" sz="1200" b="1" dirty="0"/>
              <a:t> </a:t>
            </a:r>
            <a:r>
              <a:rPr lang="fi-FI" sz="1200" b="1" dirty="0" err="1"/>
              <a:t>trials</a:t>
            </a:r>
            <a:r>
              <a:rPr lang="fi-FI" sz="1200" b="1" dirty="0"/>
              <a:t> </a:t>
            </a:r>
            <a:r>
              <a:rPr lang="fi-FI" sz="1200" dirty="0" err="1"/>
              <a:t>or</a:t>
            </a:r>
            <a:r>
              <a:rPr lang="fi-FI" sz="1200" dirty="0"/>
              <a:t> to </a:t>
            </a:r>
            <a:r>
              <a:rPr lang="fi-FI" sz="1200" dirty="0" err="1"/>
              <a:t>the</a:t>
            </a:r>
            <a:r>
              <a:rPr lang="fi-FI" sz="1200" dirty="0"/>
              <a:t> </a:t>
            </a:r>
            <a:r>
              <a:rPr lang="fi-FI" sz="1200" dirty="0" err="1"/>
              <a:t>give</a:t>
            </a:r>
            <a:r>
              <a:rPr lang="fi-FI" sz="1200" dirty="0"/>
              <a:t> a </a:t>
            </a:r>
            <a:r>
              <a:rPr lang="fi-FI" sz="1200" dirty="0" err="1"/>
              <a:t>sample</a:t>
            </a:r>
            <a:r>
              <a:rPr lang="fi-FI" sz="1200" dirty="0"/>
              <a:t> for </a:t>
            </a:r>
            <a:r>
              <a:rPr lang="fi-FI" sz="1200" dirty="0" err="1"/>
              <a:t>biobank</a:t>
            </a:r>
            <a:endParaRPr lang="fi-FI" sz="1200" dirty="0"/>
          </a:p>
          <a:p>
            <a:pPr marL="342900" indent="-342900">
              <a:buFont typeface="Arial" panose="020B0604020202020204" pitchFamily="34" charset="0"/>
              <a:buChar char="•"/>
            </a:pPr>
            <a:r>
              <a:rPr lang="fi-FI" sz="1200" dirty="0" err="1"/>
              <a:t>Very</a:t>
            </a:r>
            <a:r>
              <a:rPr lang="fi-FI" sz="1200" dirty="0"/>
              <a:t> </a:t>
            </a:r>
            <a:r>
              <a:rPr lang="fi-FI" sz="1200" dirty="0" err="1"/>
              <a:t>cost-effective</a:t>
            </a:r>
            <a:r>
              <a:rPr lang="fi-FI" sz="1200" dirty="0"/>
              <a:t> </a:t>
            </a:r>
            <a:r>
              <a:rPr lang="fi-FI" sz="1200" dirty="0" err="1"/>
              <a:t>way</a:t>
            </a:r>
            <a:r>
              <a:rPr lang="fi-FI" sz="1200" dirty="0"/>
              <a:t> of </a:t>
            </a:r>
            <a:r>
              <a:rPr lang="fi-FI" sz="1200" dirty="0" err="1"/>
              <a:t>recruiting</a:t>
            </a:r>
            <a:r>
              <a:rPr lang="fi-FI" sz="1200" dirty="0"/>
              <a:t> trial </a:t>
            </a:r>
            <a:r>
              <a:rPr lang="fi-FI" sz="1200" dirty="0" err="1"/>
              <a:t>subjects</a:t>
            </a:r>
            <a:endParaRPr lang="fi-FI" sz="1200" dirty="0"/>
          </a:p>
          <a:p>
            <a:pPr marL="342900" indent="-342900">
              <a:buFont typeface="Arial" panose="020B0604020202020204" pitchFamily="34" charset="0"/>
              <a:buChar char="•"/>
            </a:pPr>
            <a:r>
              <a:rPr lang="fi-FI" sz="1200" dirty="0"/>
              <a:t>100 000+ </a:t>
            </a:r>
            <a:r>
              <a:rPr lang="fi-FI" sz="1200" dirty="0" err="1"/>
              <a:t>biobank</a:t>
            </a:r>
            <a:r>
              <a:rPr lang="fi-FI" sz="1200" dirty="0"/>
              <a:t> </a:t>
            </a:r>
            <a:r>
              <a:rPr lang="fi-FI" sz="1200" dirty="0" err="1"/>
              <a:t>consents</a:t>
            </a:r>
            <a:endParaRPr lang="fi-FI" sz="1200" dirty="0"/>
          </a:p>
          <a:p>
            <a:pPr marL="342900" indent="-342900">
              <a:buFont typeface="Arial" panose="020B0604020202020204" pitchFamily="34" charset="0"/>
              <a:buChar char="•"/>
            </a:pPr>
            <a:r>
              <a:rPr lang="fi-FI" sz="1200" i="1" dirty="0" err="1"/>
              <a:t>Almost</a:t>
            </a:r>
            <a:r>
              <a:rPr lang="fi-FI" sz="1200" i="1" dirty="0"/>
              <a:t> 3000 </a:t>
            </a:r>
            <a:r>
              <a:rPr lang="fi-FI" sz="1200" i="1" dirty="0" err="1"/>
              <a:t>new</a:t>
            </a:r>
            <a:r>
              <a:rPr lang="fi-FI" sz="1200" i="1" dirty="0"/>
              <a:t> </a:t>
            </a:r>
            <a:r>
              <a:rPr lang="fi-FI" sz="1200" i="1" dirty="0" err="1"/>
              <a:t>biobank</a:t>
            </a:r>
            <a:r>
              <a:rPr lang="fi-FI" sz="1200" i="1" dirty="0"/>
              <a:t> </a:t>
            </a:r>
            <a:r>
              <a:rPr lang="fi-FI" sz="1200" i="1" dirty="0" err="1"/>
              <a:t>consents</a:t>
            </a:r>
            <a:r>
              <a:rPr lang="fi-FI" sz="1200" i="1" dirty="0"/>
              <a:t> per </a:t>
            </a:r>
            <a:r>
              <a:rPr lang="fi-FI" sz="1200" i="1" dirty="0" err="1"/>
              <a:t>week</a:t>
            </a:r>
            <a:r>
              <a:rPr lang="fi-FI" sz="1200" i="1" dirty="0"/>
              <a:t> via an </a:t>
            </a:r>
            <a:r>
              <a:rPr lang="fi-FI" sz="1200" i="1" dirty="0" err="1"/>
              <a:t>electronic</a:t>
            </a:r>
            <a:r>
              <a:rPr lang="fi-FI" sz="1200" i="1" dirty="0"/>
              <a:t> </a:t>
            </a:r>
            <a:r>
              <a:rPr lang="fi-FI" sz="1200" i="1" dirty="0" err="1"/>
              <a:t>form</a:t>
            </a:r>
            <a:endParaRPr lang="fi-FI" sz="1200" i="1" dirty="0"/>
          </a:p>
        </p:txBody>
      </p:sp>
      <p:sp>
        <p:nvSpPr>
          <p:cNvPr id="4" name="Dian numeron paikkamerkki 3"/>
          <p:cNvSpPr>
            <a:spLocks noGrp="1"/>
          </p:cNvSpPr>
          <p:nvPr>
            <p:ph type="sldNum" sz="quarter" idx="5"/>
          </p:nvPr>
        </p:nvSpPr>
        <p:spPr/>
        <p:txBody>
          <a:bodyPr/>
          <a:lstStyle/>
          <a:p>
            <a:fld id="{5AD61363-760C-46E1-8E82-89FE58B4B8F6}" type="slidenum">
              <a:rPr lang="fi-FI" smtClean="0"/>
              <a:t>33</a:t>
            </a:fld>
            <a:endParaRPr lang="fi-FI"/>
          </a:p>
        </p:txBody>
      </p:sp>
    </p:spTree>
    <p:extLst>
      <p:ext uri="{BB962C8B-B14F-4D97-AF65-F5344CB8AC3E}">
        <p14:creationId xmlns:p14="http://schemas.microsoft.com/office/powerpoint/2010/main" val="432920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34</a:t>
            </a:fld>
            <a:endParaRPr lang="fi-FI"/>
          </a:p>
        </p:txBody>
      </p:sp>
    </p:spTree>
    <p:extLst>
      <p:ext uri="{BB962C8B-B14F-4D97-AF65-F5344CB8AC3E}">
        <p14:creationId xmlns:p14="http://schemas.microsoft.com/office/powerpoint/2010/main" val="3368213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35</a:t>
            </a:fld>
            <a:endParaRPr lang="fi-FI"/>
          </a:p>
        </p:txBody>
      </p:sp>
    </p:spTree>
    <p:extLst>
      <p:ext uri="{BB962C8B-B14F-4D97-AF65-F5344CB8AC3E}">
        <p14:creationId xmlns:p14="http://schemas.microsoft.com/office/powerpoint/2010/main" val="488145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6</a:t>
            </a:fld>
            <a:endParaRPr lang="fi-FI"/>
          </a:p>
        </p:txBody>
      </p:sp>
    </p:spTree>
    <p:extLst>
      <p:ext uri="{BB962C8B-B14F-4D97-AF65-F5344CB8AC3E}">
        <p14:creationId xmlns:p14="http://schemas.microsoft.com/office/powerpoint/2010/main" val="566805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7</a:t>
            </a:fld>
            <a:endParaRPr lang="fi-FI"/>
          </a:p>
        </p:txBody>
      </p:sp>
    </p:spTree>
    <p:extLst>
      <p:ext uri="{BB962C8B-B14F-4D97-AF65-F5344CB8AC3E}">
        <p14:creationId xmlns:p14="http://schemas.microsoft.com/office/powerpoint/2010/main" val="3342665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8</a:t>
            </a:fld>
            <a:endParaRPr lang="fi-FI"/>
          </a:p>
        </p:txBody>
      </p:sp>
    </p:spTree>
    <p:extLst>
      <p:ext uri="{BB962C8B-B14F-4D97-AF65-F5344CB8AC3E}">
        <p14:creationId xmlns:p14="http://schemas.microsoft.com/office/powerpoint/2010/main" val="3070636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457200"/>
            <a:r>
              <a:rPr lang="en-GB" sz="2800" b="1" dirty="0">
                <a:solidFill>
                  <a:schemeClr val="tx1"/>
                </a:solidFill>
                <a:latin typeface="Brandon Text" panose="020B0503020203060203"/>
              </a:rPr>
              <a:t>FINDATA – Social and Health Data Permit Authority</a:t>
            </a:r>
          </a:p>
          <a:p>
            <a:pPr>
              <a:lnSpc>
                <a:spcPct val="100000"/>
              </a:lnSpc>
            </a:pPr>
            <a:r>
              <a:rPr lang="en-GB" sz="4800" dirty="0">
                <a:solidFill>
                  <a:schemeClr val="tx1"/>
                </a:solidFill>
                <a:latin typeface="Brandon Text" panose="020B0503020203060203"/>
              </a:rPr>
              <a:t>- A o</a:t>
            </a:r>
            <a:r>
              <a:rPr lang="en-GB" sz="2800" dirty="0">
                <a:solidFill>
                  <a:schemeClr val="tx1"/>
                </a:solidFill>
                <a:latin typeface="Brandon Text" panose="020B0503020203060203"/>
              </a:rPr>
              <a:t>ne-stop shop for the secondary use of health and social data. </a:t>
            </a:r>
          </a:p>
          <a:p>
            <a:pPr>
              <a:lnSpc>
                <a:spcPct val="100000"/>
              </a:lnSpc>
            </a:pPr>
            <a:r>
              <a:rPr lang="en-GB" sz="4800" dirty="0">
                <a:solidFill>
                  <a:schemeClr val="tx1"/>
                </a:solidFill>
                <a:latin typeface="Brandon Text" panose="020B0503020203060203"/>
              </a:rPr>
              <a:t>- G</a:t>
            </a:r>
            <a:r>
              <a:rPr lang="en-GB" sz="2800" dirty="0">
                <a:solidFill>
                  <a:schemeClr val="tx1"/>
                </a:solidFill>
                <a:latin typeface="Brandon Text" panose="020B0503020203060203"/>
              </a:rPr>
              <a:t>rants data permits when data is required from multiple registers. </a:t>
            </a:r>
          </a:p>
          <a:p>
            <a:pPr>
              <a:lnSpc>
                <a:spcPct val="100000"/>
              </a:lnSpc>
            </a:pPr>
            <a:r>
              <a:rPr lang="en-GB" sz="2800" dirty="0">
                <a:solidFill>
                  <a:schemeClr val="tx1"/>
                </a:solidFill>
                <a:latin typeface="Brandon Text" panose="020B0503020203060203"/>
              </a:rPr>
              <a:t>- Secure IT-environment &amp; Help Desk.</a:t>
            </a:r>
          </a:p>
          <a:p>
            <a:pPr marL="342900" indent="-342900">
              <a:lnSpc>
                <a:spcPct val="100000"/>
              </a:lnSpc>
              <a:buFontTx/>
              <a:buChar char="-"/>
            </a:pPr>
            <a:endParaRPr lang="en-GB" sz="4800" b="1" dirty="0">
              <a:solidFill>
                <a:schemeClr val="tx1"/>
              </a:solidFill>
              <a:latin typeface="Brandon Text" panose="020B0503020203060203"/>
            </a:endParaRPr>
          </a:p>
          <a:p>
            <a:pPr>
              <a:lnSpc>
                <a:spcPct val="100000"/>
              </a:lnSpc>
            </a:pPr>
            <a:r>
              <a:rPr lang="en-US" sz="2800" b="1" dirty="0">
                <a:solidFill>
                  <a:schemeClr val="tx1"/>
                </a:solidFill>
                <a:latin typeface="Brandon Text" panose="020B0503020203060203"/>
              </a:rPr>
              <a:t>Brings</a:t>
            </a:r>
            <a:r>
              <a:rPr lang="en-US" sz="2800" dirty="0">
                <a:solidFill>
                  <a:schemeClr val="tx1"/>
                </a:solidFill>
                <a:latin typeface="Brandon Text" panose="020B0503020203060203"/>
              </a:rPr>
              <a:t> </a:t>
            </a:r>
            <a:r>
              <a:rPr lang="en-US" sz="2800" b="1" dirty="0">
                <a:solidFill>
                  <a:schemeClr val="tx1"/>
                </a:solidFill>
                <a:latin typeface="Brandon Text" panose="020B0503020203060203"/>
              </a:rPr>
              <a:t>access </a:t>
            </a:r>
            <a:r>
              <a:rPr lang="en-US" sz="2800" dirty="0">
                <a:solidFill>
                  <a:schemeClr val="tx1"/>
                </a:solidFill>
                <a:latin typeface="Brandon Text" panose="020B0503020203060203"/>
              </a:rPr>
              <a:t>to data in an effective and secure processing environment. </a:t>
            </a:r>
          </a:p>
          <a:p>
            <a:pPr>
              <a:lnSpc>
                <a:spcPct val="100000"/>
              </a:lnSpc>
            </a:pPr>
            <a:r>
              <a:rPr lang="en-US" sz="2800" b="1" dirty="0">
                <a:solidFill>
                  <a:schemeClr val="tx1"/>
                </a:solidFill>
                <a:latin typeface="Brandon Text" panose="020B0503020203060203"/>
              </a:rPr>
              <a:t>Eliminates</a:t>
            </a:r>
            <a:r>
              <a:rPr lang="en-US" sz="2800" dirty="0">
                <a:solidFill>
                  <a:schemeClr val="tx1"/>
                </a:solidFill>
                <a:latin typeface="Brandon Text" panose="020B0503020203060203"/>
              </a:rPr>
              <a:t> overlapping administrative burden. </a:t>
            </a:r>
          </a:p>
          <a:p>
            <a:pPr>
              <a:lnSpc>
                <a:spcPct val="100000"/>
              </a:lnSpc>
            </a:pPr>
            <a:r>
              <a:rPr lang="en-US" sz="2800" b="1" dirty="0">
                <a:solidFill>
                  <a:schemeClr val="tx1"/>
                </a:solidFill>
                <a:latin typeface="Brandon Text" panose="020B0503020203060203"/>
              </a:rPr>
              <a:t>Enhances</a:t>
            </a:r>
            <a:r>
              <a:rPr lang="en-US" sz="2800" dirty="0">
                <a:solidFill>
                  <a:schemeClr val="tx1"/>
                </a:solidFill>
                <a:latin typeface="Brandon Text" panose="020B0503020203060203"/>
              </a:rPr>
              <a:t> data protection and security. </a:t>
            </a:r>
          </a:p>
          <a:p>
            <a:pPr>
              <a:lnSpc>
                <a:spcPct val="100000"/>
              </a:lnSpc>
            </a:pPr>
            <a:r>
              <a:rPr lang="en-US" sz="2800" b="1" dirty="0">
                <a:solidFill>
                  <a:schemeClr val="tx1"/>
                </a:solidFill>
                <a:latin typeface="Brandon Text" panose="020B0503020203060203"/>
              </a:rPr>
              <a:t>Improves</a:t>
            </a:r>
            <a:r>
              <a:rPr lang="en-US" sz="2800" dirty="0">
                <a:solidFill>
                  <a:schemeClr val="tx1"/>
                </a:solidFill>
                <a:latin typeface="Brandon Text" panose="020B0503020203060203"/>
              </a:rPr>
              <a:t> register data quality.</a:t>
            </a:r>
            <a:endParaRPr lang="en-US" sz="2800" dirty="0">
              <a:solidFill>
                <a:schemeClr val="tx1"/>
              </a:solidFill>
              <a:latin typeface="Rockwell"/>
            </a:endParaRPr>
          </a:p>
          <a:p>
            <a:pPr marL="655638" lvl="4" indent="-342900">
              <a:lnSpc>
                <a:spcPct val="100000"/>
              </a:lnSpc>
              <a:spcBef>
                <a:spcPts val="0"/>
              </a:spcBef>
              <a:defRPr/>
            </a:pPr>
            <a:endParaRPr lang="en-US" sz="2400" dirty="0">
              <a:solidFill>
                <a:schemeClr val="tx1"/>
              </a:solidFill>
              <a:latin typeface="Rockwe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bg2"/>
                </a:solidFill>
              </a:rPr>
              <a:t>https://www.findata.fi/en/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bg2"/>
                </a:solidFill>
              </a:rPr>
              <a:t>https://stm.fi/en/genome-center</a:t>
            </a:r>
          </a:p>
          <a:p>
            <a:pPr defTabSz="457200"/>
            <a:endParaRPr lang="fi-FI" sz="1200" dirty="0">
              <a:solidFill>
                <a:prstClr val="white"/>
              </a:solidFill>
            </a:endParaRP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10</a:t>
            </a:fld>
            <a:endParaRPr lang="fi-FI"/>
          </a:p>
        </p:txBody>
      </p:sp>
    </p:spTree>
    <p:extLst>
      <p:ext uri="{BB962C8B-B14F-4D97-AF65-F5344CB8AC3E}">
        <p14:creationId xmlns:p14="http://schemas.microsoft.com/office/powerpoint/2010/main" val="718510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0000"/>
              </a:lnSpc>
            </a:pPr>
            <a:r>
              <a:rPr lang="en-GB" sz="2800" b="1" dirty="0">
                <a:solidFill>
                  <a:schemeClr val="tx1"/>
                </a:solidFill>
                <a:latin typeface="Brandon Text" panose="020B0503020203060203"/>
              </a:rPr>
              <a:t>FINDATA – Social and Health Data Permit Authority</a:t>
            </a:r>
          </a:p>
          <a:p>
            <a:pPr>
              <a:lnSpc>
                <a:spcPct val="100000"/>
              </a:lnSpc>
            </a:pPr>
            <a:r>
              <a:rPr lang="en-GB" sz="4800" dirty="0">
                <a:solidFill>
                  <a:schemeClr val="tx1"/>
                </a:solidFill>
                <a:latin typeface="Brandon Text" panose="020B0503020203060203"/>
              </a:rPr>
              <a:t>- A o</a:t>
            </a:r>
            <a:r>
              <a:rPr lang="en-GB" sz="2800" dirty="0">
                <a:solidFill>
                  <a:schemeClr val="tx1"/>
                </a:solidFill>
                <a:latin typeface="Brandon Text" panose="020B0503020203060203"/>
              </a:rPr>
              <a:t>ne-stop shop for the secondary use of health and social data. </a:t>
            </a:r>
          </a:p>
          <a:p>
            <a:pPr>
              <a:lnSpc>
                <a:spcPct val="100000"/>
              </a:lnSpc>
            </a:pPr>
            <a:r>
              <a:rPr lang="en-GB" sz="4800" dirty="0">
                <a:solidFill>
                  <a:schemeClr val="tx1"/>
                </a:solidFill>
                <a:latin typeface="Brandon Text" panose="020B0503020203060203"/>
              </a:rPr>
              <a:t>- G</a:t>
            </a:r>
            <a:r>
              <a:rPr lang="en-GB" sz="2800" dirty="0">
                <a:solidFill>
                  <a:schemeClr val="tx1"/>
                </a:solidFill>
                <a:latin typeface="Brandon Text" panose="020B0503020203060203"/>
              </a:rPr>
              <a:t>rants data permits when data is required from multiple registers. </a:t>
            </a:r>
          </a:p>
          <a:p>
            <a:pPr>
              <a:lnSpc>
                <a:spcPct val="100000"/>
              </a:lnSpc>
            </a:pPr>
            <a:r>
              <a:rPr lang="en-GB" sz="2800" dirty="0">
                <a:solidFill>
                  <a:schemeClr val="tx1"/>
                </a:solidFill>
                <a:latin typeface="Brandon Text" panose="020B0503020203060203"/>
              </a:rPr>
              <a:t>- Secure IT-environment &amp; Help Desk.</a:t>
            </a:r>
          </a:p>
          <a:p>
            <a:pPr marL="342900" indent="-342900">
              <a:lnSpc>
                <a:spcPct val="100000"/>
              </a:lnSpc>
              <a:buFontTx/>
              <a:buChar char="-"/>
            </a:pPr>
            <a:endParaRPr lang="en-GB" sz="4800" b="1" dirty="0">
              <a:solidFill>
                <a:schemeClr val="tx1"/>
              </a:solidFill>
              <a:latin typeface="Brandon Text" panose="020B0503020203060203"/>
            </a:endParaRPr>
          </a:p>
          <a:p>
            <a:pPr>
              <a:lnSpc>
                <a:spcPct val="100000"/>
              </a:lnSpc>
            </a:pPr>
            <a:r>
              <a:rPr lang="en-US" sz="2800" b="1" dirty="0">
                <a:solidFill>
                  <a:schemeClr val="tx1"/>
                </a:solidFill>
                <a:latin typeface="Brandon Text" panose="020B0503020203060203"/>
              </a:rPr>
              <a:t>Brings</a:t>
            </a:r>
            <a:r>
              <a:rPr lang="en-US" sz="2800" dirty="0">
                <a:solidFill>
                  <a:schemeClr val="tx1"/>
                </a:solidFill>
                <a:latin typeface="Brandon Text" panose="020B0503020203060203"/>
              </a:rPr>
              <a:t> </a:t>
            </a:r>
            <a:r>
              <a:rPr lang="en-US" sz="2800" b="1" dirty="0">
                <a:solidFill>
                  <a:schemeClr val="tx1"/>
                </a:solidFill>
                <a:latin typeface="Brandon Text" panose="020B0503020203060203"/>
              </a:rPr>
              <a:t>access </a:t>
            </a:r>
            <a:r>
              <a:rPr lang="en-US" sz="2800" dirty="0">
                <a:solidFill>
                  <a:schemeClr val="tx1"/>
                </a:solidFill>
                <a:latin typeface="Brandon Text" panose="020B0503020203060203"/>
              </a:rPr>
              <a:t>to data in an effective and secure processing environment. </a:t>
            </a:r>
          </a:p>
          <a:p>
            <a:pPr>
              <a:lnSpc>
                <a:spcPct val="100000"/>
              </a:lnSpc>
            </a:pPr>
            <a:r>
              <a:rPr lang="en-US" sz="2800" b="1" dirty="0">
                <a:solidFill>
                  <a:schemeClr val="tx1"/>
                </a:solidFill>
                <a:latin typeface="Brandon Text" panose="020B0503020203060203"/>
              </a:rPr>
              <a:t>Eliminates</a:t>
            </a:r>
            <a:r>
              <a:rPr lang="en-US" sz="2800" dirty="0">
                <a:solidFill>
                  <a:schemeClr val="tx1"/>
                </a:solidFill>
                <a:latin typeface="Brandon Text" panose="020B0503020203060203"/>
              </a:rPr>
              <a:t> overlapping administrative burden. </a:t>
            </a:r>
          </a:p>
          <a:p>
            <a:pPr>
              <a:lnSpc>
                <a:spcPct val="100000"/>
              </a:lnSpc>
            </a:pPr>
            <a:r>
              <a:rPr lang="en-US" sz="2800" b="1" dirty="0">
                <a:solidFill>
                  <a:schemeClr val="tx1"/>
                </a:solidFill>
                <a:latin typeface="Brandon Text" panose="020B0503020203060203"/>
              </a:rPr>
              <a:t>Enhances</a:t>
            </a:r>
            <a:r>
              <a:rPr lang="en-US" sz="2800" dirty="0">
                <a:solidFill>
                  <a:schemeClr val="tx1"/>
                </a:solidFill>
                <a:latin typeface="Brandon Text" panose="020B0503020203060203"/>
              </a:rPr>
              <a:t> data protection and security. </a:t>
            </a:r>
          </a:p>
          <a:p>
            <a:pPr>
              <a:lnSpc>
                <a:spcPct val="100000"/>
              </a:lnSpc>
            </a:pPr>
            <a:r>
              <a:rPr lang="en-US" sz="2800" b="1" dirty="0">
                <a:solidFill>
                  <a:schemeClr val="tx1"/>
                </a:solidFill>
                <a:latin typeface="Brandon Text" panose="020B0503020203060203"/>
              </a:rPr>
              <a:t>Improves</a:t>
            </a:r>
            <a:r>
              <a:rPr lang="en-US" sz="2800" dirty="0">
                <a:solidFill>
                  <a:schemeClr val="tx1"/>
                </a:solidFill>
                <a:latin typeface="Brandon Text" panose="020B0503020203060203"/>
              </a:rPr>
              <a:t> register data quality.</a:t>
            </a:r>
            <a:endParaRPr lang="en-US" sz="2800" dirty="0">
              <a:solidFill>
                <a:schemeClr val="tx1"/>
              </a:solidFill>
              <a:latin typeface="Rockwell"/>
            </a:endParaRPr>
          </a:p>
          <a:p>
            <a:pPr marL="655638" lvl="4" indent="-342900">
              <a:lnSpc>
                <a:spcPct val="100000"/>
              </a:lnSpc>
              <a:spcBef>
                <a:spcPts val="0"/>
              </a:spcBef>
              <a:defRPr/>
            </a:pPr>
            <a:endParaRPr lang="en-US" sz="2400" dirty="0">
              <a:solidFill>
                <a:schemeClr val="tx1"/>
              </a:solidFill>
              <a:latin typeface="Rockwe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bg2"/>
                </a:solidFill>
              </a:rPr>
              <a:t>https://www.findata.fi/en/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bg2"/>
                </a:solidFill>
              </a:rPr>
              <a:t>https://stm.fi/en/genome-center</a:t>
            </a: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11</a:t>
            </a:fld>
            <a:endParaRPr lang="fi-FI"/>
          </a:p>
        </p:txBody>
      </p:sp>
    </p:spTree>
    <p:extLst>
      <p:ext uri="{BB962C8B-B14F-4D97-AF65-F5344CB8AC3E}">
        <p14:creationId xmlns:p14="http://schemas.microsoft.com/office/powerpoint/2010/main" val="182899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err="1"/>
              <a:t>FinnGen</a:t>
            </a:r>
            <a:r>
              <a:rPr lang="en-US" b="1" dirty="0"/>
              <a:t> brings together </a:t>
            </a:r>
            <a:r>
              <a:rPr lang="en-US" dirty="0"/>
              <a:t>Finnish universities, hospitals and hospital districts, THL, Blood Service, biobanks and </a:t>
            </a:r>
          </a:p>
          <a:p>
            <a:r>
              <a:rPr lang="en-US" dirty="0"/>
              <a:t>international pharmaceutical companies and hundreds of thousands of Finns.</a:t>
            </a:r>
          </a:p>
          <a:p>
            <a:r>
              <a:rPr lang="en-US" dirty="0"/>
              <a:t> </a:t>
            </a:r>
          </a:p>
          <a:p>
            <a:r>
              <a:rPr lang="en-US" dirty="0"/>
              <a:t>There are four main aims:</a:t>
            </a:r>
          </a:p>
          <a:p>
            <a:r>
              <a:rPr lang="en-US" b="1" dirty="0"/>
              <a:t>Aim 1</a:t>
            </a:r>
            <a:r>
              <a:rPr lang="en-US" dirty="0"/>
              <a:t>: Produce medical innovations by combining health registry and genome data.</a:t>
            </a:r>
          </a:p>
          <a:p>
            <a:r>
              <a:rPr lang="en-US" b="1" dirty="0"/>
              <a:t>Aim 2:</a:t>
            </a:r>
            <a:r>
              <a:rPr lang="en-US" dirty="0"/>
              <a:t> Support Finland to become a pioneer in biomedicine and </a:t>
            </a:r>
            <a:r>
              <a:rPr lang="en-US" dirty="0" err="1"/>
              <a:t>personalised</a:t>
            </a:r>
            <a:r>
              <a:rPr lang="en-US" dirty="0"/>
              <a:t> healthcare.</a:t>
            </a:r>
          </a:p>
          <a:p>
            <a:r>
              <a:rPr lang="en-US" b="1" dirty="0"/>
              <a:t>Aim 3:</a:t>
            </a:r>
            <a:r>
              <a:rPr lang="en-US" dirty="0"/>
              <a:t> Create a co-operation model between public sector and healthcare industry.</a:t>
            </a:r>
          </a:p>
          <a:p>
            <a:r>
              <a:rPr lang="en-US" b="1" dirty="0"/>
              <a:t>Aim 4:</a:t>
            </a:r>
            <a:r>
              <a:rPr lang="en-US" dirty="0"/>
              <a:t> Provide early access to new </a:t>
            </a:r>
            <a:r>
              <a:rPr lang="en-US" dirty="0" err="1"/>
              <a:t>personalised</a:t>
            </a:r>
            <a:r>
              <a:rPr lang="en-US" dirty="0"/>
              <a:t> treatments and health innovations for all Finns.</a:t>
            </a:r>
          </a:p>
          <a:p>
            <a:endParaRPr lang="en-US" dirty="0"/>
          </a:p>
          <a:p>
            <a:r>
              <a:rPr lang="en-US" u="sng" dirty="0"/>
              <a:t>https://www.finngen.fi/en/purpose_and_goals</a:t>
            </a:r>
          </a:p>
          <a:p>
            <a:endParaRPr lang="en-US" dirty="0"/>
          </a:p>
        </p:txBody>
      </p:sp>
      <p:sp>
        <p:nvSpPr>
          <p:cNvPr id="4" name="Dian numeron paikkamerkki 3"/>
          <p:cNvSpPr>
            <a:spLocks noGrp="1"/>
          </p:cNvSpPr>
          <p:nvPr>
            <p:ph type="sldNum" sz="quarter" idx="5"/>
          </p:nvPr>
        </p:nvSpPr>
        <p:spPr/>
        <p:txBody>
          <a:bodyPr/>
          <a:lstStyle/>
          <a:p>
            <a:fld id="{5AD61363-760C-46E1-8E82-89FE58B4B8F6}" type="slidenum">
              <a:rPr lang="fi-FI" smtClean="0"/>
              <a:t>12</a:t>
            </a:fld>
            <a:endParaRPr lang="fi-FI"/>
          </a:p>
        </p:txBody>
      </p:sp>
    </p:spTree>
    <p:extLst>
      <p:ext uri="{BB962C8B-B14F-4D97-AF65-F5344CB8AC3E}">
        <p14:creationId xmlns:p14="http://schemas.microsoft.com/office/powerpoint/2010/main" val="3815062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err="1"/>
              <a:t>FinnGen</a:t>
            </a:r>
            <a:r>
              <a:rPr lang="en-US" b="1" dirty="0"/>
              <a:t> brings together </a:t>
            </a:r>
            <a:r>
              <a:rPr lang="en-US" dirty="0"/>
              <a:t>Finnish universities, hospitals and hospital districts, THL, Blood Service, biobanks and </a:t>
            </a:r>
          </a:p>
          <a:p>
            <a:r>
              <a:rPr lang="en-US" dirty="0"/>
              <a:t>international pharmaceutical companies and hundreds of thousands of Finns.</a:t>
            </a:r>
          </a:p>
          <a:p>
            <a:r>
              <a:rPr lang="en-US" dirty="0"/>
              <a:t> </a:t>
            </a:r>
          </a:p>
          <a:p>
            <a:r>
              <a:rPr lang="en-US" dirty="0"/>
              <a:t>There are four main aims:</a:t>
            </a:r>
          </a:p>
          <a:p>
            <a:r>
              <a:rPr lang="en-US" b="1" dirty="0"/>
              <a:t>Aim 1</a:t>
            </a:r>
            <a:r>
              <a:rPr lang="en-US" dirty="0"/>
              <a:t>: Produce medical innovations by combining health registry and genome data.</a:t>
            </a:r>
          </a:p>
          <a:p>
            <a:r>
              <a:rPr lang="en-US" b="1" dirty="0"/>
              <a:t>Aim 2:</a:t>
            </a:r>
            <a:r>
              <a:rPr lang="en-US" dirty="0"/>
              <a:t> Support Finland to become a pioneer in biomedicine and </a:t>
            </a:r>
            <a:r>
              <a:rPr lang="en-US" dirty="0" err="1"/>
              <a:t>personalised</a:t>
            </a:r>
            <a:r>
              <a:rPr lang="en-US" dirty="0"/>
              <a:t> healthcare.</a:t>
            </a:r>
          </a:p>
          <a:p>
            <a:r>
              <a:rPr lang="en-US" b="1" dirty="0"/>
              <a:t>Aim 3:</a:t>
            </a:r>
            <a:r>
              <a:rPr lang="en-US" dirty="0"/>
              <a:t> Create a co-operation model between public sector and healthcare industry.</a:t>
            </a:r>
          </a:p>
          <a:p>
            <a:r>
              <a:rPr lang="en-US" b="1" dirty="0"/>
              <a:t>Aim 4:</a:t>
            </a:r>
            <a:r>
              <a:rPr lang="en-US" dirty="0"/>
              <a:t> Provide early access to new </a:t>
            </a:r>
            <a:r>
              <a:rPr lang="en-US" dirty="0" err="1"/>
              <a:t>personalised</a:t>
            </a:r>
            <a:r>
              <a:rPr lang="en-US" dirty="0"/>
              <a:t> treatments and health innovations for all Finns.</a:t>
            </a:r>
          </a:p>
          <a:p>
            <a:endParaRPr lang="en-US" dirty="0"/>
          </a:p>
          <a:p>
            <a:r>
              <a:rPr lang="en-US" u="sng" dirty="0"/>
              <a:t>https://www.finngen.fi/en/purpose_and_goals</a:t>
            </a: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13</a:t>
            </a:fld>
            <a:endParaRPr lang="fi-FI"/>
          </a:p>
        </p:txBody>
      </p:sp>
    </p:spTree>
    <p:extLst>
      <p:ext uri="{BB962C8B-B14F-4D97-AF65-F5344CB8AC3E}">
        <p14:creationId xmlns:p14="http://schemas.microsoft.com/office/powerpoint/2010/main" val="2826892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bg1">
            <a:lumMod val="8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C04012-FEB8-432D-87AC-C230D555C7E1}"/>
              </a:ext>
            </a:extLst>
          </p:cNvPr>
          <p:cNvSpPr>
            <a:spLocks noGrp="1"/>
          </p:cNvSpPr>
          <p:nvPr>
            <p:ph type="ctrTitle"/>
          </p:nvPr>
        </p:nvSpPr>
        <p:spPr>
          <a:xfrm>
            <a:off x="1524000" y="0"/>
            <a:ext cx="9144000" cy="4644427"/>
          </a:xfrm>
        </p:spPr>
        <p:txBody>
          <a:bodyPr anchor="b"/>
          <a:lstStyle>
            <a:lvl1pPr algn="ctr">
              <a:lnSpc>
                <a:spcPts val="8500"/>
              </a:lnSpc>
              <a:defRPr sz="10000" cap="all" spc="-170" baseline="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D66AC96E-21F9-4537-AE6B-6BAB26590092}"/>
              </a:ext>
            </a:extLst>
          </p:cNvPr>
          <p:cNvSpPr>
            <a:spLocks noGrp="1"/>
          </p:cNvSpPr>
          <p:nvPr>
            <p:ph type="subTitle" idx="1"/>
          </p:nvPr>
        </p:nvSpPr>
        <p:spPr>
          <a:xfrm>
            <a:off x="1524000" y="4570749"/>
            <a:ext cx="9144000" cy="1655762"/>
          </a:xfrm>
        </p:spPr>
        <p:txBody>
          <a:bodyPr/>
          <a:lstStyle>
            <a:lvl1pPr marL="0" indent="0" algn="ctr">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D8DF3CF2-AFC4-40C5-A123-D443BF92B859}"/>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5" name="Alatunnisteen paikkamerkki 4">
            <a:extLst>
              <a:ext uri="{FF2B5EF4-FFF2-40B4-BE49-F238E27FC236}">
                <a16:creationId xmlns:a16="http://schemas.microsoft.com/office/drawing/2014/main" id="{ECD52323-23A7-412C-AE86-4FBF04AE060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5560360-587D-4B4A-8C24-10A6023C5D26}"/>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344898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ancer 1">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264777"/>
          </a:xfrm>
        </p:spPr>
        <p:txBody>
          <a:bodyPr anchor="b"/>
          <a:lstStyle>
            <a:lvl1pPr algn="ctr">
              <a:defRPr sz="3600" spc="-100" baseline="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1681316"/>
            <a:ext cx="4856264" cy="4682613"/>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3" name="Tekstin paikkamerkki 9">
            <a:extLst>
              <a:ext uri="{FF2B5EF4-FFF2-40B4-BE49-F238E27FC236}">
                <a16:creationId xmlns:a16="http://schemas.microsoft.com/office/drawing/2014/main" id="{D472111C-6C8A-DC84-B8D6-7DD45120C36B}"/>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
        <p:nvSpPr>
          <p:cNvPr id="4" name="Sisällön paikkamerkki 5">
            <a:extLst>
              <a:ext uri="{FF2B5EF4-FFF2-40B4-BE49-F238E27FC236}">
                <a16:creationId xmlns:a16="http://schemas.microsoft.com/office/drawing/2014/main" id="{6B6936F9-E123-84D7-CDB0-1CF45650C61C}"/>
              </a:ext>
            </a:extLst>
          </p:cNvPr>
          <p:cNvSpPr>
            <a:spLocks noGrp="1"/>
          </p:cNvSpPr>
          <p:nvPr>
            <p:ph sz="quarter" idx="19"/>
          </p:nvPr>
        </p:nvSpPr>
        <p:spPr>
          <a:xfrm>
            <a:off x="6499125" y="1681315"/>
            <a:ext cx="4856264" cy="4682613"/>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Tree>
    <p:extLst>
      <p:ext uri="{BB962C8B-B14F-4D97-AF65-F5344CB8AC3E}">
        <p14:creationId xmlns:p14="http://schemas.microsoft.com/office/powerpoint/2010/main" val="164826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ancer 1">
    <p:bg>
      <p:bgPr>
        <a:solidFill>
          <a:schemeClr val="bg1">
            <a:lumMod val="7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264777"/>
          </a:xfrm>
        </p:spPr>
        <p:txBody>
          <a:bodyPr anchor="b"/>
          <a:lstStyle>
            <a:lvl1pPr algn="ctr">
              <a:defRPr sz="3600" spc="-100" baseline="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1681316"/>
            <a:ext cx="4856264" cy="4682613"/>
          </a:xfrm>
        </p:spPr>
        <p:txBody>
          <a:bodyPr anchor="t">
            <a:normAutofit/>
          </a:bodyPr>
          <a:lstStyle>
            <a:lvl1pPr>
              <a:spcBef>
                <a:spcPts val="600"/>
              </a:spcBef>
              <a:spcAft>
                <a:spcPts val="600"/>
              </a:spcAft>
              <a:defRPr sz="1800">
                <a:solidFill>
                  <a:schemeClr val="bg1"/>
                </a:solidFill>
              </a:defRPr>
            </a:lvl1pPr>
            <a:lvl2pPr>
              <a:spcBef>
                <a:spcPts val="600"/>
              </a:spcBef>
              <a:spcAft>
                <a:spcPts val="600"/>
              </a:spcAft>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3" name="Tekstin paikkamerkki 9">
            <a:extLst>
              <a:ext uri="{FF2B5EF4-FFF2-40B4-BE49-F238E27FC236}">
                <a16:creationId xmlns:a16="http://schemas.microsoft.com/office/drawing/2014/main" id="{D472111C-6C8A-DC84-B8D6-7DD45120C36B}"/>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
        <p:nvSpPr>
          <p:cNvPr id="4" name="Sisällön paikkamerkki 5">
            <a:extLst>
              <a:ext uri="{FF2B5EF4-FFF2-40B4-BE49-F238E27FC236}">
                <a16:creationId xmlns:a16="http://schemas.microsoft.com/office/drawing/2014/main" id="{6B6936F9-E123-84D7-CDB0-1CF45650C61C}"/>
              </a:ext>
            </a:extLst>
          </p:cNvPr>
          <p:cNvSpPr>
            <a:spLocks noGrp="1"/>
          </p:cNvSpPr>
          <p:nvPr>
            <p:ph sz="quarter" idx="19"/>
          </p:nvPr>
        </p:nvSpPr>
        <p:spPr>
          <a:xfrm>
            <a:off x="6499125" y="1681315"/>
            <a:ext cx="4856264" cy="4682613"/>
          </a:xfrm>
        </p:spPr>
        <p:txBody>
          <a:bodyPr anchor="t">
            <a:normAutofit/>
          </a:bodyPr>
          <a:lstStyle>
            <a:lvl1pPr>
              <a:spcBef>
                <a:spcPts val="600"/>
              </a:spcBef>
              <a:spcAft>
                <a:spcPts val="600"/>
              </a:spcAft>
              <a:defRPr sz="1800">
                <a:solidFill>
                  <a:schemeClr val="bg1"/>
                </a:solidFill>
              </a:defRPr>
            </a:lvl1pPr>
            <a:lvl2pPr>
              <a:spcBef>
                <a:spcPts val="600"/>
              </a:spcBef>
              <a:spcAft>
                <a:spcPts val="600"/>
              </a:spcAft>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Tree>
    <p:extLst>
      <p:ext uri="{BB962C8B-B14F-4D97-AF65-F5344CB8AC3E}">
        <p14:creationId xmlns:p14="http://schemas.microsoft.com/office/powerpoint/2010/main" val="23997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ncer 2">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6613" y="0"/>
            <a:ext cx="7316787" cy="2361361"/>
          </a:xfrm>
        </p:spPr>
        <p:txBody>
          <a:bodyPr anchor="b"/>
          <a:lstStyle>
            <a:lvl1pPr algn="l">
              <a:defRPr sz="3600" spc="-100" baseline="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2733151"/>
            <a:ext cx="5259387" cy="3623197"/>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7" name="Päivämäärän paikkamerkki 6">
            <a:extLst>
              <a:ext uri="{FF2B5EF4-FFF2-40B4-BE49-F238E27FC236}">
                <a16:creationId xmlns:a16="http://schemas.microsoft.com/office/drawing/2014/main" id="{46F2AFB6-7817-4D69-8FD7-E8F1C11BA35E}"/>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8" name="Alatunnisteen paikkamerkki 7">
            <a:extLst>
              <a:ext uri="{FF2B5EF4-FFF2-40B4-BE49-F238E27FC236}">
                <a16:creationId xmlns:a16="http://schemas.microsoft.com/office/drawing/2014/main" id="{2DA564F5-D3F4-450E-9930-9176B3A7191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3119B1B-B115-40E8-AFC7-7E4380BD7DAB}"/>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20634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ancer 2">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6613" y="1"/>
            <a:ext cx="7773987" cy="2237398"/>
          </a:xfrm>
        </p:spPr>
        <p:txBody>
          <a:bodyPr anchor="b"/>
          <a:lstStyle>
            <a:lvl1pPr algn="l">
              <a:defRPr sz="3600" spc="-100" baseline="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2602523"/>
            <a:ext cx="5122059" cy="3753827"/>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7" name="Päivämäärän paikkamerkki 6">
            <a:extLst>
              <a:ext uri="{FF2B5EF4-FFF2-40B4-BE49-F238E27FC236}">
                <a16:creationId xmlns:a16="http://schemas.microsoft.com/office/drawing/2014/main" id="{46F2AFB6-7817-4D69-8FD7-E8F1C11BA35E}"/>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8" name="Alatunnisteen paikkamerkki 7">
            <a:extLst>
              <a:ext uri="{FF2B5EF4-FFF2-40B4-BE49-F238E27FC236}">
                <a16:creationId xmlns:a16="http://schemas.microsoft.com/office/drawing/2014/main" id="{2DA564F5-D3F4-450E-9930-9176B3A7191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3119B1B-B115-40E8-AFC7-7E4380BD7DAB}"/>
              </a:ext>
            </a:extLst>
          </p:cNvPr>
          <p:cNvSpPr>
            <a:spLocks noGrp="1"/>
          </p:cNvSpPr>
          <p:nvPr>
            <p:ph type="sldNum" sz="quarter" idx="12"/>
          </p:nvPr>
        </p:nvSpPr>
        <p:spPr/>
        <p:txBody>
          <a:bodyPr/>
          <a:lstStyle/>
          <a:p>
            <a:fld id="{48567861-AA40-4436-8411-372443A3FE35}" type="slidenum">
              <a:rPr lang="fi-FI" smtClean="0"/>
              <a:t>‹#›</a:t>
            </a:fld>
            <a:endParaRPr lang="fi-FI"/>
          </a:p>
        </p:txBody>
      </p:sp>
      <p:sp>
        <p:nvSpPr>
          <p:cNvPr id="10" name="Sisällön paikkamerkki 5">
            <a:extLst>
              <a:ext uri="{FF2B5EF4-FFF2-40B4-BE49-F238E27FC236}">
                <a16:creationId xmlns:a16="http://schemas.microsoft.com/office/drawing/2014/main" id="{3A5E3AA8-B365-43C5-A0CA-D2739CE46E80}"/>
              </a:ext>
            </a:extLst>
          </p:cNvPr>
          <p:cNvSpPr>
            <a:spLocks noGrp="1"/>
          </p:cNvSpPr>
          <p:nvPr>
            <p:ph sz="quarter" idx="13"/>
          </p:nvPr>
        </p:nvSpPr>
        <p:spPr>
          <a:xfrm>
            <a:off x="6231741" y="2602523"/>
            <a:ext cx="5122059" cy="3753827"/>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Tree>
    <p:extLst>
      <p:ext uri="{BB962C8B-B14F-4D97-AF65-F5344CB8AC3E}">
        <p14:creationId xmlns:p14="http://schemas.microsoft.com/office/powerpoint/2010/main" val="423656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8C549079-FB17-4E50-818B-D5DDA19E0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31E3E73-CB8F-4525-82A0-C62D1AB63BC7}"/>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857A40C9-E3A8-49B2-AA2A-1C1D53F3F9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6F2AFB6-7817-4D69-8FD7-E8F1C11BA35E}"/>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8" name="Alatunnisteen paikkamerkki 7">
            <a:extLst>
              <a:ext uri="{FF2B5EF4-FFF2-40B4-BE49-F238E27FC236}">
                <a16:creationId xmlns:a16="http://schemas.microsoft.com/office/drawing/2014/main" id="{2DA564F5-D3F4-450E-9930-9176B3A7191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3119B1B-B115-40E8-AFC7-7E4380BD7DAB}"/>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3313499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75EF70-0D67-4A23-BFA3-D19CD5AEBCF5}"/>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E9213D9B-AA2E-4C31-8D98-B4DDC38729A2}"/>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4" name="Alatunnisteen paikkamerkki 3">
            <a:extLst>
              <a:ext uri="{FF2B5EF4-FFF2-40B4-BE49-F238E27FC236}">
                <a16:creationId xmlns:a16="http://schemas.microsoft.com/office/drawing/2014/main" id="{54FF601A-6C9C-4AE0-A3B1-C2FB14A5AD1A}"/>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494F019-27BF-4D83-A171-669B3EE93A97}"/>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1069155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29AD8F0-9747-4AA6-8F41-2940EB82DAE1}"/>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3" name="Alatunnisteen paikkamerkki 2">
            <a:extLst>
              <a:ext uri="{FF2B5EF4-FFF2-40B4-BE49-F238E27FC236}">
                <a16:creationId xmlns:a16="http://schemas.microsoft.com/office/drawing/2014/main" id="{1A213760-F410-4DCE-BCD6-40A2BB899EC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9E34F9F-67D9-4E61-A78B-472D44B80225}"/>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373293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E833F3-EB10-4EA7-B145-38109F8ECA35}"/>
              </a:ext>
            </a:extLst>
          </p:cNvPr>
          <p:cNvSpPr>
            <a:spLocks noGrp="1"/>
          </p:cNvSpPr>
          <p:nvPr>
            <p:ph type="title"/>
          </p:nvPr>
        </p:nvSpPr>
        <p:spPr>
          <a:xfrm>
            <a:off x="831850" y="0"/>
            <a:ext cx="5264150" cy="5085471"/>
          </a:xfrm>
        </p:spPr>
        <p:txBody>
          <a:bodyPr anchor="b"/>
          <a:lstStyle>
            <a:lvl1pPr>
              <a:lnSpc>
                <a:spcPts val="5500"/>
              </a:lnSpc>
              <a:defRPr sz="6000">
                <a:solidFill>
                  <a:schemeClr val="bg1"/>
                </a:solidFill>
              </a:defRPr>
            </a:lvl1pPr>
          </a:lstStyle>
          <a:p>
            <a:r>
              <a:rPr lang="fi-FI"/>
              <a:t>Muokkaa ots. perustyyl. napsautt.</a:t>
            </a:r>
          </a:p>
        </p:txBody>
      </p:sp>
      <p:sp>
        <p:nvSpPr>
          <p:cNvPr id="3" name="Tekstin paikkamerkki 2">
            <a:extLst>
              <a:ext uri="{FF2B5EF4-FFF2-40B4-BE49-F238E27FC236}">
                <a16:creationId xmlns:a16="http://schemas.microsoft.com/office/drawing/2014/main" id="{19EF96B6-840F-490A-8EE5-51636ADBC6FE}"/>
              </a:ext>
            </a:extLst>
          </p:cNvPr>
          <p:cNvSpPr>
            <a:spLocks noGrp="1"/>
          </p:cNvSpPr>
          <p:nvPr>
            <p:ph type="body" idx="1"/>
          </p:nvPr>
        </p:nvSpPr>
        <p:spPr>
          <a:xfrm>
            <a:off x="870288" y="5085471"/>
            <a:ext cx="5225712" cy="100417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D4CBFE0-ECA1-4242-8A54-9DB3AC72E469}"/>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5" name="Alatunnisteen paikkamerkki 4">
            <a:extLst>
              <a:ext uri="{FF2B5EF4-FFF2-40B4-BE49-F238E27FC236}">
                <a16:creationId xmlns:a16="http://schemas.microsoft.com/office/drawing/2014/main" id="{4FE1BC84-5CD4-4311-A7D2-95372415CF8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BF0F96D-1EE4-41CA-9641-6745A4361EDB}"/>
              </a:ext>
            </a:extLst>
          </p:cNvPr>
          <p:cNvSpPr>
            <a:spLocks noGrp="1"/>
          </p:cNvSpPr>
          <p:nvPr>
            <p:ph type="sldNum" sz="quarter" idx="12"/>
          </p:nvPr>
        </p:nvSpPr>
        <p:spPr/>
        <p:txBody>
          <a:bodyPr/>
          <a:lstStyle/>
          <a:p>
            <a:fld id="{48567861-AA40-4436-8411-372443A3FE35}" type="slidenum">
              <a:rPr lang="fi-FI" smtClean="0"/>
              <a:t>‹#›</a:t>
            </a:fld>
            <a:endParaRPr lang="fi-FI"/>
          </a:p>
        </p:txBody>
      </p:sp>
      <p:sp>
        <p:nvSpPr>
          <p:cNvPr id="13" name="Kuvan paikkamerkki 12">
            <a:extLst>
              <a:ext uri="{FF2B5EF4-FFF2-40B4-BE49-F238E27FC236}">
                <a16:creationId xmlns:a16="http://schemas.microsoft.com/office/drawing/2014/main" id="{EEA83FED-08B4-42B2-BB96-B117613ECBEC}"/>
              </a:ext>
            </a:extLst>
          </p:cNvPr>
          <p:cNvSpPr>
            <a:spLocks noGrp="1"/>
          </p:cNvSpPr>
          <p:nvPr>
            <p:ph type="pic" sz="quarter" idx="13"/>
          </p:nvPr>
        </p:nvSpPr>
        <p:spPr>
          <a:xfrm>
            <a:off x="6096000" y="0"/>
            <a:ext cx="6096000" cy="6858000"/>
          </a:xfrm>
        </p:spPr>
        <p:txBody>
          <a:bodyPr anchor="ctr"/>
          <a:lstStyle>
            <a:lvl1pPr algn="ctr">
              <a:buFontTx/>
              <a:buNone/>
              <a:defRPr>
                <a:solidFill>
                  <a:schemeClr val="bg1"/>
                </a:solidFill>
              </a:defRPr>
            </a:lvl1pPr>
          </a:lstStyle>
          <a:p>
            <a:endParaRPr lang="fi-FI"/>
          </a:p>
        </p:txBody>
      </p:sp>
    </p:spTree>
    <p:extLst>
      <p:ext uri="{BB962C8B-B14F-4D97-AF65-F5344CB8AC3E}">
        <p14:creationId xmlns:p14="http://schemas.microsoft.com/office/powerpoint/2010/main" val="3703887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6AF82D-87AC-4402-B502-A80ACEC9AE9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403BA7B-928A-4EB9-A8CD-314F52145E2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04CBEAC-9E63-4446-96A8-40D68BEEF977}"/>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5" name="Alatunnisteen paikkamerkki 4">
            <a:extLst>
              <a:ext uri="{FF2B5EF4-FFF2-40B4-BE49-F238E27FC236}">
                <a16:creationId xmlns:a16="http://schemas.microsoft.com/office/drawing/2014/main" id="{78B7E077-35E3-43CA-9BCB-EA652F29AC5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1AB5385-F421-4628-B938-465DA89611B0}"/>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2494246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y Finland">
    <p:bg>
      <p:bgPr>
        <a:solidFill>
          <a:schemeClr val="bg1">
            <a:lumMod val="7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393722"/>
          </a:xfrm>
        </p:spPr>
        <p:txBody>
          <a:bodyPr anchor="b"/>
          <a:lstStyle>
            <a:lvl1pPr algn="ctr">
              <a:defRPr sz="3600" spc="-100" baseline="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Sisällön paikkamerkki 3">
            <a:extLst>
              <a:ext uri="{FF2B5EF4-FFF2-40B4-BE49-F238E27FC236}">
                <a16:creationId xmlns:a16="http://schemas.microsoft.com/office/drawing/2014/main" id="{B31E3E73-CB8F-4525-82A0-C62D1AB63BC7}"/>
              </a:ext>
            </a:extLst>
          </p:cNvPr>
          <p:cNvSpPr>
            <a:spLocks noGrp="1"/>
          </p:cNvSpPr>
          <p:nvPr>
            <p:ph sz="half" idx="2"/>
          </p:nvPr>
        </p:nvSpPr>
        <p:spPr>
          <a:xfrm>
            <a:off x="272765" y="5843192"/>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7175999" y="1393723"/>
            <a:ext cx="4176213" cy="3425927"/>
          </a:xfrm>
        </p:spPr>
        <p:txBody>
          <a:bodyPr anchor="ctr">
            <a:normAutofit/>
          </a:bodyPr>
          <a:lstStyle>
            <a:lvl1pPr>
              <a:spcBef>
                <a:spcPts val="600"/>
              </a:spcBef>
              <a:spcAft>
                <a:spcPts val="600"/>
              </a:spcAft>
              <a:defRPr sz="180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20" name="Sisällön paikkamerkki 3">
            <a:extLst>
              <a:ext uri="{FF2B5EF4-FFF2-40B4-BE49-F238E27FC236}">
                <a16:creationId xmlns:a16="http://schemas.microsoft.com/office/drawing/2014/main" id="{D5ABAFC9-D802-444C-BE26-D7B73FB3CA62}"/>
              </a:ext>
            </a:extLst>
          </p:cNvPr>
          <p:cNvSpPr>
            <a:spLocks noGrp="1"/>
          </p:cNvSpPr>
          <p:nvPr>
            <p:ph sz="half" idx="13"/>
          </p:nvPr>
        </p:nvSpPr>
        <p:spPr>
          <a:xfrm>
            <a:off x="2644382"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1" name="Sisällön paikkamerkki 3">
            <a:extLst>
              <a:ext uri="{FF2B5EF4-FFF2-40B4-BE49-F238E27FC236}">
                <a16:creationId xmlns:a16="http://schemas.microsoft.com/office/drawing/2014/main" id="{4F38E105-30CA-4436-9453-CD4DFC9A8512}"/>
              </a:ext>
            </a:extLst>
          </p:cNvPr>
          <p:cNvSpPr>
            <a:spLocks noGrp="1"/>
          </p:cNvSpPr>
          <p:nvPr>
            <p:ph sz="half" idx="14"/>
          </p:nvPr>
        </p:nvSpPr>
        <p:spPr>
          <a:xfrm>
            <a:off x="5016000" y="584319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2" name="Sisällön paikkamerkki 3">
            <a:extLst>
              <a:ext uri="{FF2B5EF4-FFF2-40B4-BE49-F238E27FC236}">
                <a16:creationId xmlns:a16="http://schemas.microsoft.com/office/drawing/2014/main" id="{AA5F7A5A-3353-4530-9A20-09630E01F303}"/>
              </a:ext>
            </a:extLst>
          </p:cNvPr>
          <p:cNvSpPr>
            <a:spLocks noGrp="1"/>
          </p:cNvSpPr>
          <p:nvPr>
            <p:ph sz="half" idx="15"/>
          </p:nvPr>
        </p:nvSpPr>
        <p:spPr>
          <a:xfrm>
            <a:off x="7387617"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3" name="Sisällön paikkamerkki 3">
            <a:extLst>
              <a:ext uri="{FF2B5EF4-FFF2-40B4-BE49-F238E27FC236}">
                <a16:creationId xmlns:a16="http://schemas.microsoft.com/office/drawing/2014/main" id="{E7542EF3-18F9-4021-A452-F637446BEEA7}"/>
              </a:ext>
            </a:extLst>
          </p:cNvPr>
          <p:cNvSpPr>
            <a:spLocks noGrp="1"/>
          </p:cNvSpPr>
          <p:nvPr>
            <p:ph sz="half" idx="16"/>
          </p:nvPr>
        </p:nvSpPr>
        <p:spPr>
          <a:xfrm>
            <a:off x="9759235"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3" name="Tekstin paikkamerkki 9">
            <a:extLst>
              <a:ext uri="{FF2B5EF4-FFF2-40B4-BE49-F238E27FC236}">
                <a16:creationId xmlns:a16="http://schemas.microsoft.com/office/drawing/2014/main" id="{EDC8F8C8-65D5-E616-6F5D-11C2A65F8019}"/>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bg1">
                    <a:lumMod val="9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Tree>
    <p:extLst>
      <p:ext uri="{BB962C8B-B14F-4D97-AF65-F5344CB8AC3E}">
        <p14:creationId xmlns:p14="http://schemas.microsoft.com/office/powerpoint/2010/main" val="310882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alstaa Why Finland">
    <p:bg>
      <p:bgPr>
        <a:solidFill>
          <a:schemeClr val="bg1">
            <a:lumMod val="7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393722"/>
          </a:xfrm>
        </p:spPr>
        <p:txBody>
          <a:bodyPr anchor="b"/>
          <a:lstStyle>
            <a:lvl1pPr algn="ctr">
              <a:defRPr sz="3600" spc="-100" baseline="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Sisällön paikkamerkki 3">
            <a:extLst>
              <a:ext uri="{FF2B5EF4-FFF2-40B4-BE49-F238E27FC236}">
                <a16:creationId xmlns:a16="http://schemas.microsoft.com/office/drawing/2014/main" id="{B31E3E73-CB8F-4525-82A0-C62D1AB63BC7}"/>
              </a:ext>
            </a:extLst>
          </p:cNvPr>
          <p:cNvSpPr>
            <a:spLocks noGrp="1"/>
          </p:cNvSpPr>
          <p:nvPr>
            <p:ph sz="half" idx="2"/>
          </p:nvPr>
        </p:nvSpPr>
        <p:spPr>
          <a:xfrm>
            <a:off x="272765" y="5843192"/>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9787" y="1882588"/>
            <a:ext cx="4680000" cy="2937062"/>
          </a:xfrm>
        </p:spPr>
        <p:txBody>
          <a:bodyPr anchor="t">
            <a:normAutofit/>
          </a:bodyPr>
          <a:lstStyle>
            <a:lvl1pPr>
              <a:spcBef>
                <a:spcPts val="600"/>
              </a:spcBef>
              <a:spcAft>
                <a:spcPts val="600"/>
              </a:spcAft>
              <a:defRPr sz="180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20" name="Sisällön paikkamerkki 3">
            <a:extLst>
              <a:ext uri="{FF2B5EF4-FFF2-40B4-BE49-F238E27FC236}">
                <a16:creationId xmlns:a16="http://schemas.microsoft.com/office/drawing/2014/main" id="{D5ABAFC9-D802-444C-BE26-D7B73FB3CA62}"/>
              </a:ext>
            </a:extLst>
          </p:cNvPr>
          <p:cNvSpPr>
            <a:spLocks noGrp="1"/>
          </p:cNvSpPr>
          <p:nvPr>
            <p:ph sz="half" idx="13"/>
          </p:nvPr>
        </p:nvSpPr>
        <p:spPr>
          <a:xfrm>
            <a:off x="2644382"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1" name="Sisällön paikkamerkki 3">
            <a:extLst>
              <a:ext uri="{FF2B5EF4-FFF2-40B4-BE49-F238E27FC236}">
                <a16:creationId xmlns:a16="http://schemas.microsoft.com/office/drawing/2014/main" id="{4F38E105-30CA-4436-9453-CD4DFC9A8512}"/>
              </a:ext>
            </a:extLst>
          </p:cNvPr>
          <p:cNvSpPr>
            <a:spLocks noGrp="1"/>
          </p:cNvSpPr>
          <p:nvPr>
            <p:ph sz="half" idx="14"/>
          </p:nvPr>
        </p:nvSpPr>
        <p:spPr>
          <a:xfrm>
            <a:off x="5016000" y="584319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2" name="Sisällön paikkamerkki 3">
            <a:extLst>
              <a:ext uri="{FF2B5EF4-FFF2-40B4-BE49-F238E27FC236}">
                <a16:creationId xmlns:a16="http://schemas.microsoft.com/office/drawing/2014/main" id="{AA5F7A5A-3353-4530-9A20-09630E01F303}"/>
              </a:ext>
            </a:extLst>
          </p:cNvPr>
          <p:cNvSpPr>
            <a:spLocks noGrp="1"/>
          </p:cNvSpPr>
          <p:nvPr>
            <p:ph sz="half" idx="15"/>
          </p:nvPr>
        </p:nvSpPr>
        <p:spPr>
          <a:xfrm>
            <a:off x="7387617"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3" name="Sisällön paikkamerkki 3">
            <a:extLst>
              <a:ext uri="{FF2B5EF4-FFF2-40B4-BE49-F238E27FC236}">
                <a16:creationId xmlns:a16="http://schemas.microsoft.com/office/drawing/2014/main" id="{E7542EF3-18F9-4021-A452-F637446BEEA7}"/>
              </a:ext>
            </a:extLst>
          </p:cNvPr>
          <p:cNvSpPr>
            <a:spLocks noGrp="1"/>
          </p:cNvSpPr>
          <p:nvPr>
            <p:ph sz="half" idx="16"/>
          </p:nvPr>
        </p:nvSpPr>
        <p:spPr>
          <a:xfrm>
            <a:off x="9759235"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3" name="Sisällön paikkamerkki 5">
            <a:extLst>
              <a:ext uri="{FF2B5EF4-FFF2-40B4-BE49-F238E27FC236}">
                <a16:creationId xmlns:a16="http://schemas.microsoft.com/office/drawing/2014/main" id="{4A8D805A-C114-35C6-BC99-2FF58805F3F4}"/>
              </a:ext>
            </a:extLst>
          </p:cNvPr>
          <p:cNvSpPr>
            <a:spLocks noGrp="1"/>
          </p:cNvSpPr>
          <p:nvPr>
            <p:ph sz="quarter" idx="17"/>
          </p:nvPr>
        </p:nvSpPr>
        <p:spPr>
          <a:xfrm>
            <a:off x="6672215" y="1882588"/>
            <a:ext cx="4680000" cy="2937062"/>
          </a:xfrm>
        </p:spPr>
        <p:txBody>
          <a:bodyPr anchor="t">
            <a:normAutofit/>
          </a:bodyPr>
          <a:lstStyle>
            <a:lvl1pPr>
              <a:spcBef>
                <a:spcPts val="600"/>
              </a:spcBef>
              <a:spcAft>
                <a:spcPts val="600"/>
              </a:spcAft>
              <a:defRPr sz="180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10" name="Tekstin paikkamerkki 9">
            <a:extLst>
              <a:ext uri="{FF2B5EF4-FFF2-40B4-BE49-F238E27FC236}">
                <a16:creationId xmlns:a16="http://schemas.microsoft.com/office/drawing/2014/main" id="{950B0E9A-0DCE-64CB-4F73-BB87FF6871B6}"/>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bg1">
                    <a:lumMod val="9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Tree>
    <p:extLst>
      <p:ext uri="{BB962C8B-B14F-4D97-AF65-F5344CB8AC3E}">
        <p14:creationId xmlns:p14="http://schemas.microsoft.com/office/powerpoint/2010/main" val="246402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alstaa Why Finland">
    <p:bg>
      <p:bgPr>
        <a:solidFill>
          <a:schemeClr val="bg1">
            <a:lumMod val="7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393722"/>
          </a:xfrm>
        </p:spPr>
        <p:txBody>
          <a:bodyPr anchor="b"/>
          <a:lstStyle>
            <a:lvl1pPr algn="ctr">
              <a:defRPr sz="3600" spc="-100" baseline="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Sisällön paikkamerkki 3">
            <a:extLst>
              <a:ext uri="{FF2B5EF4-FFF2-40B4-BE49-F238E27FC236}">
                <a16:creationId xmlns:a16="http://schemas.microsoft.com/office/drawing/2014/main" id="{B31E3E73-CB8F-4525-82A0-C62D1AB63BC7}"/>
              </a:ext>
            </a:extLst>
          </p:cNvPr>
          <p:cNvSpPr>
            <a:spLocks noGrp="1"/>
          </p:cNvSpPr>
          <p:nvPr>
            <p:ph sz="half" idx="2"/>
          </p:nvPr>
        </p:nvSpPr>
        <p:spPr>
          <a:xfrm>
            <a:off x="272765" y="5843192"/>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299788" y="2270413"/>
            <a:ext cx="3600000" cy="2685788"/>
          </a:xfrm>
        </p:spPr>
        <p:txBody>
          <a:bodyPr anchor="t">
            <a:normAutofit/>
          </a:bodyPr>
          <a:lstStyle>
            <a:lvl1pPr marL="144000" indent="-144000">
              <a:lnSpc>
                <a:spcPct val="100000"/>
              </a:lnSpc>
              <a:spcBef>
                <a:spcPts val="0"/>
              </a:spcBef>
              <a:spcAft>
                <a:spcPts val="600"/>
              </a:spcAft>
              <a:defRPr sz="1200" baseline="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20" name="Sisällön paikkamerkki 3">
            <a:extLst>
              <a:ext uri="{FF2B5EF4-FFF2-40B4-BE49-F238E27FC236}">
                <a16:creationId xmlns:a16="http://schemas.microsoft.com/office/drawing/2014/main" id="{D5ABAFC9-D802-444C-BE26-D7B73FB3CA62}"/>
              </a:ext>
            </a:extLst>
          </p:cNvPr>
          <p:cNvSpPr>
            <a:spLocks noGrp="1"/>
          </p:cNvSpPr>
          <p:nvPr>
            <p:ph sz="half" idx="13"/>
          </p:nvPr>
        </p:nvSpPr>
        <p:spPr>
          <a:xfrm>
            <a:off x="2644382"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1" name="Sisällön paikkamerkki 3">
            <a:extLst>
              <a:ext uri="{FF2B5EF4-FFF2-40B4-BE49-F238E27FC236}">
                <a16:creationId xmlns:a16="http://schemas.microsoft.com/office/drawing/2014/main" id="{4F38E105-30CA-4436-9453-CD4DFC9A8512}"/>
              </a:ext>
            </a:extLst>
          </p:cNvPr>
          <p:cNvSpPr>
            <a:spLocks noGrp="1"/>
          </p:cNvSpPr>
          <p:nvPr>
            <p:ph sz="half" idx="14"/>
          </p:nvPr>
        </p:nvSpPr>
        <p:spPr>
          <a:xfrm>
            <a:off x="5016000" y="584319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2" name="Sisällön paikkamerkki 3">
            <a:extLst>
              <a:ext uri="{FF2B5EF4-FFF2-40B4-BE49-F238E27FC236}">
                <a16:creationId xmlns:a16="http://schemas.microsoft.com/office/drawing/2014/main" id="{AA5F7A5A-3353-4530-9A20-09630E01F303}"/>
              </a:ext>
            </a:extLst>
          </p:cNvPr>
          <p:cNvSpPr>
            <a:spLocks noGrp="1"/>
          </p:cNvSpPr>
          <p:nvPr>
            <p:ph sz="half" idx="15"/>
          </p:nvPr>
        </p:nvSpPr>
        <p:spPr>
          <a:xfrm>
            <a:off x="7387617"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3" name="Sisällön paikkamerkki 3">
            <a:extLst>
              <a:ext uri="{FF2B5EF4-FFF2-40B4-BE49-F238E27FC236}">
                <a16:creationId xmlns:a16="http://schemas.microsoft.com/office/drawing/2014/main" id="{E7542EF3-18F9-4021-A452-F637446BEEA7}"/>
              </a:ext>
            </a:extLst>
          </p:cNvPr>
          <p:cNvSpPr>
            <a:spLocks noGrp="1"/>
          </p:cNvSpPr>
          <p:nvPr>
            <p:ph sz="half" idx="16"/>
          </p:nvPr>
        </p:nvSpPr>
        <p:spPr>
          <a:xfrm>
            <a:off x="9759235"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3" name="Sisällön paikkamerkki 5">
            <a:extLst>
              <a:ext uri="{FF2B5EF4-FFF2-40B4-BE49-F238E27FC236}">
                <a16:creationId xmlns:a16="http://schemas.microsoft.com/office/drawing/2014/main" id="{4A8D805A-C114-35C6-BC99-2FF58805F3F4}"/>
              </a:ext>
            </a:extLst>
          </p:cNvPr>
          <p:cNvSpPr>
            <a:spLocks noGrp="1"/>
          </p:cNvSpPr>
          <p:nvPr>
            <p:ph sz="quarter" idx="17"/>
          </p:nvPr>
        </p:nvSpPr>
        <p:spPr>
          <a:xfrm>
            <a:off x="4296000" y="2270414"/>
            <a:ext cx="3600000" cy="2685788"/>
          </a:xfrm>
        </p:spPr>
        <p:txBody>
          <a:bodyPr anchor="t">
            <a:normAutofit/>
          </a:bodyPr>
          <a:lstStyle>
            <a:lvl1pPr marL="144000" indent="-144000">
              <a:lnSpc>
                <a:spcPct val="100000"/>
              </a:lnSpc>
              <a:spcBef>
                <a:spcPts val="0"/>
              </a:spcBef>
              <a:spcAft>
                <a:spcPts val="600"/>
              </a:spcAft>
              <a:defRPr sz="1200" baseline="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10" name="Tekstin paikkamerkki 9">
            <a:extLst>
              <a:ext uri="{FF2B5EF4-FFF2-40B4-BE49-F238E27FC236}">
                <a16:creationId xmlns:a16="http://schemas.microsoft.com/office/drawing/2014/main" id="{950B0E9A-0DCE-64CB-4F73-BB87FF6871B6}"/>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bg1">
                    <a:lumMod val="9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
        <p:nvSpPr>
          <p:cNvPr id="5" name="Sisällön paikkamerkki 5">
            <a:extLst>
              <a:ext uri="{FF2B5EF4-FFF2-40B4-BE49-F238E27FC236}">
                <a16:creationId xmlns:a16="http://schemas.microsoft.com/office/drawing/2014/main" id="{6D423AF6-C667-D87A-9C2E-07F4EE3C0DB5}"/>
              </a:ext>
            </a:extLst>
          </p:cNvPr>
          <p:cNvSpPr>
            <a:spLocks noGrp="1"/>
          </p:cNvSpPr>
          <p:nvPr>
            <p:ph sz="quarter" idx="19"/>
          </p:nvPr>
        </p:nvSpPr>
        <p:spPr>
          <a:xfrm>
            <a:off x="8292213" y="2270413"/>
            <a:ext cx="3600000" cy="2685788"/>
          </a:xfrm>
        </p:spPr>
        <p:txBody>
          <a:bodyPr anchor="t">
            <a:normAutofit/>
          </a:bodyPr>
          <a:lstStyle>
            <a:lvl1pPr marL="144000" indent="-144000">
              <a:lnSpc>
                <a:spcPct val="100000"/>
              </a:lnSpc>
              <a:spcBef>
                <a:spcPts val="0"/>
              </a:spcBef>
              <a:spcAft>
                <a:spcPts val="600"/>
              </a:spcAft>
              <a:defRPr sz="1200" baseline="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7" name="Sisällön paikkamerkki 5">
            <a:extLst>
              <a:ext uri="{FF2B5EF4-FFF2-40B4-BE49-F238E27FC236}">
                <a16:creationId xmlns:a16="http://schemas.microsoft.com/office/drawing/2014/main" id="{4B134CCF-A8B0-C5D4-9E68-2B6E69733399}"/>
              </a:ext>
            </a:extLst>
          </p:cNvPr>
          <p:cNvSpPr>
            <a:spLocks noGrp="1"/>
          </p:cNvSpPr>
          <p:nvPr>
            <p:ph sz="quarter" idx="20"/>
          </p:nvPr>
        </p:nvSpPr>
        <p:spPr>
          <a:xfrm>
            <a:off x="299788" y="1405029"/>
            <a:ext cx="3600000" cy="831024"/>
          </a:xfrm>
        </p:spPr>
        <p:txBody>
          <a:bodyPr anchor="b">
            <a:noAutofit/>
          </a:bodyPr>
          <a:lstStyle>
            <a:lvl1pPr marL="0" indent="0">
              <a:spcBef>
                <a:spcPts val="600"/>
              </a:spcBef>
              <a:spcAft>
                <a:spcPts val="600"/>
              </a:spcAft>
              <a:buFontTx/>
              <a:buNone/>
              <a:defRPr sz="2000" b="1">
                <a:solidFill>
                  <a:schemeClr val="bg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8" name="Sisällön paikkamerkki 5">
            <a:extLst>
              <a:ext uri="{FF2B5EF4-FFF2-40B4-BE49-F238E27FC236}">
                <a16:creationId xmlns:a16="http://schemas.microsoft.com/office/drawing/2014/main" id="{F6AC7DE7-9C33-05A8-49B4-80F0F5BDD75D}"/>
              </a:ext>
            </a:extLst>
          </p:cNvPr>
          <p:cNvSpPr>
            <a:spLocks noGrp="1"/>
          </p:cNvSpPr>
          <p:nvPr>
            <p:ph sz="quarter" idx="21"/>
          </p:nvPr>
        </p:nvSpPr>
        <p:spPr>
          <a:xfrm>
            <a:off x="4296000" y="1405030"/>
            <a:ext cx="3600000" cy="831024"/>
          </a:xfrm>
        </p:spPr>
        <p:txBody>
          <a:bodyPr anchor="b">
            <a:noAutofit/>
          </a:bodyPr>
          <a:lstStyle>
            <a:lvl1pPr marL="0" indent="0">
              <a:spcBef>
                <a:spcPts val="600"/>
              </a:spcBef>
              <a:spcAft>
                <a:spcPts val="600"/>
              </a:spcAft>
              <a:buFontTx/>
              <a:buNone/>
              <a:defRPr sz="2000" b="1">
                <a:solidFill>
                  <a:schemeClr val="bg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9" name="Sisällön paikkamerkki 5">
            <a:extLst>
              <a:ext uri="{FF2B5EF4-FFF2-40B4-BE49-F238E27FC236}">
                <a16:creationId xmlns:a16="http://schemas.microsoft.com/office/drawing/2014/main" id="{6FF5CCCC-CCFB-44BF-C4A0-ADB9BC8DC915}"/>
              </a:ext>
            </a:extLst>
          </p:cNvPr>
          <p:cNvSpPr>
            <a:spLocks noGrp="1"/>
          </p:cNvSpPr>
          <p:nvPr>
            <p:ph sz="quarter" idx="22"/>
          </p:nvPr>
        </p:nvSpPr>
        <p:spPr>
          <a:xfrm>
            <a:off x="8292213" y="1405029"/>
            <a:ext cx="3600000" cy="831024"/>
          </a:xfrm>
        </p:spPr>
        <p:txBody>
          <a:bodyPr anchor="b">
            <a:noAutofit/>
          </a:bodyPr>
          <a:lstStyle>
            <a:lvl1pPr marL="0" indent="0">
              <a:spcBef>
                <a:spcPts val="600"/>
              </a:spcBef>
              <a:spcAft>
                <a:spcPts val="600"/>
              </a:spcAft>
              <a:buFontTx/>
              <a:buNone/>
              <a:defRPr sz="2000" b="1">
                <a:solidFill>
                  <a:schemeClr val="bg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325537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palstaa Why Finland">
    <p:bg>
      <p:bgPr>
        <a:solidFill>
          <a:schemeClr val="bg1">
            <a:lumMod val="7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393722"/>
          </a:xfrm>
        </p:spPr>
        <p:txBody>
          <a:bodyPr anchor="b"/>
          <a:lstStyle>
            <a:lvl1pPr algn="ctr">
              <a:defRPr sz="3600" spc="-100" baseline="0">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Sisällön paikkamerkki 3">
            <a:extLst>
              <a:ext uri="{FF2B5EF4-FFF2-40B4-BE49-F238E27FC236}">
                <a16:creationId xmlns:a16="http://schemas.microsoft.com/office/drawing/2014/main" id="{B31E3E73-CB8F-4525-82A0-C62D1AB63BC7}"/>
              </a:ext>
            </a:extLst>
          </p:cNvPr>
          <p:cNvSpPr>
            <a:spLocks noGrp="1"/>
          </p:cNvSpPr>
          <p:nvPr>
            <p:ph sz="half" idx="2"/>
          </p:nvPr>
        </p:nvSpPr>
        <p:spPr>
          <a:xfrm>
            <a:off x="272765" y="5843192"/>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414088" y="2270413"/>
            <a:ext cx="3600000" cy="2685788"/>
          </a:xfrm>
        </p:spPr>
        <p:txBody>
          <a:bodyPr anchor="t">
            <a:normAutofit/>
          </a:bodyPr>
          <a:lstStyle>
            <a:lvl1pPr marL="144000" indent="-144000">
              <a:lnSpc>
                <a:spcPct val="100000"/>
              </a:lnSpc>
              <a:spcBef>
                <a:spcPts val="0"/>
              </a:spcBef>
              <a:spcAft>
                <a:spcPts val="600"/>
              </a:spcAft>
              <a:defRPr sz="1200" baseline="0">
                <a:solidFill>
                  <a:schemeClr val="accent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20" name="Sisällön paikkamerkki 3">
            <a:extLst>
              <a:ext uri="{FF2B5EF4-FFF2-40B4-BE49-F238E27FC236}">
                <a16:creationId xmlns:a16="http://schemas.microsoft.com/office/drawing/2014/main" id="{D5ABAFC9-D802-444C-BE26-D7B73FB3CA62}"/>
              </a:ext>
            </a:extLst>
          </p:cNvPr>
          <p:cNvSpPr>
            <a:spLocks noGrp="1"/>
          </p:cNvSpPr>
          <p:nvPr>
            <p:ph sz="half" idx="13"/>
          </p:nvPr>
        </p:nvSpPr>
        <p:spPr>
          <a:xfrm>
            <a:off x="2644382"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1" name="Sisällön paikkamerkki 3">
            <a:extLst>
              <a:ext uri="{FF2B5EF4-FFF2-40B4-BE49-F238E27FC236}">
                <a16:creationId xmlns:a16="http://schemas.microsoft.com/office/drawing/2014/main" id="{4F38E105-30CA-4436-9453-CD4DFC9A8512}"/>
              </a:ext>
            </a:extLst>
          </p:cNvPr>
          <p:cNvSpPr>
            <a:spLocks noGrp="1"/>
          </p:cNvSpPr>
          <p:nvPr>
            <p:ph sz="half" idx="14"/>
          </p:nvPr>
        </p:nvSpPr>
        <p:spPr>
          <a:xfrm>
            <a:off x="5016000" y="584319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2" name="Sisällön paikkamerkki 3">
            <a:extLst>
              <a:ext uri="{FF2B5EF4-FFF2-40B4-BE49-F238E27FC236}">
                <a16:creationId xmlns:a16="http://schemas.microsoft.com/office/drawing/2014/main" id="{AA5F7A5A-3353-4530-9A20-09630E01F303}"/>
              </a:ext>
            </a:extLst>
          </p:cNvPr>
          <p:cNvSpPr>
            <a:spLocks noGrp="1"/>
          </p:cNvSpPr>
          <p:nvPr>
            <p:ph sz="half" idx="15"/>
          </p:nvPr>
        </p:nvSpPr>
        <p:spPr>
          <a:xfrm>
            <a:off x="7387617"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3" name="Sisällön paikkamerkki 3">
            <a:extLst>
              <a:ext uri="{FF2B5EF4-FFF2-40B4-BE49-F238E27FC236}">
                <a16:creationId xmlns:a16="http://schemas.microsoft.com/office/drawing/2014/main" id="{E7542EF3-18F9-4021-A452-F637446BEEA7}"/>
              </a:ext>
            </a:extLst>
          </p:cNvPr>
          <p:cNvSpPr>
            <a:spLocks noGrp="1"/>
          </p:cNvSpPr>
          <p:nvPr>
            <p:ph sz="half" idx="16"/>
          </p:nvPr>
        </p:nvSpPr>
        <p:spPr>
          <a:xfrm>
            <a:off x="9759235"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3" name="Sisällön paikkamerkki 5">
            <a:extLst>
              <a:ext uri="{FF2B5EF4-FFF2-40B4-BE49-F238E27FC236}">
                <a16:creationId xmlns:a16="http://schemas.microsoft.com/office/drawing/2014/main" id="{4A8D805A-C114-35C6-BC99-2FF58805F3F4}"/>
              </a:ext>
            </a:extLst>
          </p:cNvPr>
          <p:cNvSpPr>
            <a:spLocks noGrp="1"/>
          </p:cNvSpPr>
          <p:nvPr>
            <p:ph sz="quarter" idx="17"/>
          </p:nvPr>
        </p:nvSpPr>
        <p:spPr>
          <a:xfrm>
            <a:off x="4296000" y="2270414"/>
            <a:ext cx="3600000" cy="2685788"/>
          </a:xfrm>
        </p:spPr>
        <p:txBody>
          <a:bodyPr anchor="t">
            <a:normAutofit/>
          </a:bodyPr>
          <a:lstStyle>
            <a:lvl1pPr marL="144000" indent="-144000">
              <a:lnSpc>
                <a:spcPct val="100000"/>
              </a:lnSpc>
              <a:spcBef>
                <a:spcPts val="0"/>
              </a:spcBef>
              <a:spcAft>
                <a:spcPts val="600"/>
              </a:spcAft>
              <a:defRPr sz="1200" baseline="0">
                <a:solidFill>
                  <a:schemeClr val="accent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10" name="Tekstin paikkamerkki 9">
            <a:extLst>
              <a:ext uri="{FF2B5EF4-FFF2-40B4-BE49-F238E27FC236}">
                <a16:creationId xmlns:a16="http://schemas.microsoft.com/office/drawing/2014/main" id="{950B0E9A-0DCE-64CB-4F73-BB87FF6871B6}"/>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bg1">
                    <a:lumMod val="9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
        <p:nvSpPr>
          <p:cNvPr id="5" name="Sisällön paikkamerkki 5">
            <a:extLst>
              <a:ext uri="{FF2B5EF4-FFF2-40B4-BE49-F238E27FC236}">
                <a16:creationId xmlns:a16="http://schemas.microsoft.com/office/drawing/2014/main" id="{6D423AF6-C667-D87A-9C2E-07F4EE3C0DB5}"/>
              </a:ext>
            </a:extLst>
          </p:cNvPr>
          <p:cNvSpPr>
            <a:spLocks noGrp="1"/>
          </p:cNvSpPr>
          <p:nvPr>
            <p:ph sz="quarter" idx="19"/>
          </p:nvPr>
        </p:nvSpPr>
        <p:spPr>
          <a:xfrm>
            <a:off x="8177913" y="2270413"/>
            <a:ext cx="3600000" cy="2685788"/>
          </a:xfrm>
        </p:spPr>
        <p:txBody>
          <a:bodyPr anchor="t">
            <a:normAutofit/>
          </a:bodyPr>
          <a:lstStyle>
            <a:lvl1pPr marL="144000" indent="-144000">
              <a:lnSpc>
                <a:spcPct val="100000"/>
              </a:lnSpc>
              <a:spcBef>
                <a:spcPts val="0"/>
              </a:spcBef>
              <a:spcAft>
                <a:spcPts val="600"/>
              </a:spcAft>
              <a:defRPr sz="1200" baseline="0">
                <a:solidFill>
                  <a:schemeClr val="accent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7" name="Sisällön paikkamerkki 5">
            <a:extLst>
              <a:ext uri="{FF2B5EF4-FFF2-40B4-BE49-F238E27FC236}">
                <a16:creationId xmlns:a16="http://schemas.microsoft.com/office/drawing/2014/main" id="{4B134CCF-A8B0-C5D4-9E68-2B6E69733399}"/>
              </a:ext>
            </a:extLst>
          </p:cNvPr>
          <p:cNvSpPr>
            <a:spLocks noGrp="1"/>
          </p:cNvSpPr>
          <p:nvPr>
            <p:ph sz="quarter" idx="20"/>
          </p:nvPr>
        </p:nvSpPr>
        <p:spPr>
          <a:xfrm>
            <a:off x="414088" y="1405029"/>
            <a:ext cx="3600000" cy="831024"/>
          </a:xfrm>
        </p:spPr>
        <p:txBody>
          <a:bodyPr anchor="b">
            <a:noAutofit/>
          </a:bodyPr>
          <a:lstStyle>
            <a:lvl1pPr marL="0" indent="0">
              <a:spcBef>
                <a:spcPts val="600"/>
              </a:spcBef>
              <a:spcAft>
                <a:spcPts val="600"/>
              </a:spcAft>
              <a:buFontTx/>
              <a:buNone/>
              <a:defRPr sz="2000" b="1">
                <a:solidFill>
                  <a:schemeClr val="accent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8" name="Sisällön paikkamerkki 5">
            <a:extLst>
              <a:ext uri="{FF2B5EF4-FFF2-40B4-BE49-F238E27FC236}">
                <a16:creationId xmlns:a16="http://schemas.microsoft.com/office/drawing/2014/main" id="{F6AC7DE7-9C33-05A8-49B4-80F0F5BDD75D}"/>
              </a:ext>
            </a:extLst>
          </p:cNvPr>
          <p:cNvSpPr>
            <a:spLocks noGrp="1"/>
          </p:cNvSpPr>
          <p:nvPr>
            <p:ph sz="quarter" idx="21"/>
          </p:nvPr>
        </p:nvSpPr>
        <p:spPr>
          <a:xfrm>
            <a:off x="4296000" y="1405030"/>
            <a:ext cx="3600000" cy="831024"/>
          </a:xfrm>
        </p:spPr>
        <p:txBody>
          <a:bodyPr anchor="b">
            <a:noAutofit/>
          </a:bodyPr>
          <a:lstStyle>
            <a:lvl1pPr marL="0" indent="0">
              <a:spcBef>
                <a:spcPts val="600"/>
              </a:spcBef>
              <a:spcAft>
                <a:spcPts val="600"/>
              </a:spcAft>
              <a:buFontTx/>
              <a:buNone/>
              <a:defRPr sz="2000" b="1">
                <a:solidFill>
                  <a:schemeClr val="accent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9" name="Sisällön paikkamerkki 5">
            <a:extLst>
              <a:ext uri="{FF2B5EF4-FFF2-40B4-BE49-F238E27FC236}">
                <a16:creationId xmlns:a16="http://schemas.microsoft.com/office/drawing/2014/main" id="{6FF5CCCC-CCFB-44BF-C4A0-ADB9BC8DC915}"/>
              </a:ext>
            </a:extLst>
          </p:cNvPr>
          <p:cNvSpPr>
            <a:spLocks noGrp="1"/>
          </p:cNvSpPr>
          <p:nvPr>
            <p:ph sz="quarter" idx="22"/>
          </p:nvPr>
        </p:nvSpPr>
        <p:spPr>
          <a:xfrm>
            <a:off x="8177913" y="1405029"/>
            <a:ext cx="3600000" cy="831024"/>
          </a:xfrm>
        </p:spPr>
        <p:txBody>
          <a:bodyPr anchor="b">
            <a:noAutofit/>
          </a:bodyPr>
          <a:lstStyle>
            <a:lvl1pPr marL="0" indent="0">
              <a:spcBef>
                <a:spcPts val="600"/>
              </a:spcBef>
              <a:spcAft>
                <a:spcPts val="600"/>
              </a:spcAft>
              <a:buFontTx/>
              <a:buNone/>
              <a:defRPr sz="2000" b="1">
                <a:solidFill>
                  <a:schemeClr val="accent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367910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aalea tausta + ikoni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264777"/>
          </a:xfrm>
        </p:spPr>
        <p:txBody>
          <a:bodyPr anchor="b"/>
          <a:lstStyle>
            <a:lvl1pPr algn="ctr">
              <a:defRPr sz="3600" spc="-100" baseline="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1681316"/>
            <a:ext cx="4856264" cy="4682613"/>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3" name="Tekstin paikkamerkki 9">
            <a:extLst>
              <a:ext uri="{FF2B5EF4-FFF2-40B4-BE49-F238E27FC236}">
                <a16:creationId xmlns:a16="http://schemas.microsoft.com/office/drawing/2014/main" id="{D472111C-6C8A-DC84-B8D6-7DD45120C36B}"/>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
        <p:nvSpPr>
          <p:cNvPr id="4" name="Sisällön paikkamerkki 5">
            <a:extLst>
              <a:ext uri="{FF2B5EF4-FFF2-40B4-BE49-F238E27FC236}">
                <a16:creationId xmlns:a16="http://schemas.microsoft.com/office/drawing/2014/main" id="{6B6936F9-E123-84D7-CDB0-1CF45650C61C}"/>
              </a:ext>
            </a:extLst>
          </p:cNvPr>
          <p:cNvSpPr>
            <a:spLocks noGrp="1"/>
          </p:cNvSpPr>
          <p:nvPr>
            <p:ph sz="quarter" idx="19"/>
          </p:nvPr>
        </p:nvSpPr>
        <p:spPr>
          <a:xfrm>
            <a:off x="6499125" y="1681315"/>
            <a:ext cx="4856264" cy="4682613"/>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5" name="Sisällön paikkamerkki 3">
            <a:extLst>
              <a:ext uri="{FF2B5EF4-FFF2-40B4-BE49-F238E27FC236}">
                <a16:creationId xmlns:a16="http://schemas.microsoft.com/office/drawing/2014/main" id="{52129FB6-A0BA-BAAA-E186-06D9119BBCB9}"/>
              </a:ext>
            </a:extLst>
          </p:cNvPr>
          <p:cNvSpPr>
            <a:spLocks noGrp="1"/>
          </p:cNvSpPr>
          <p:nvPr>
            <p:ph sz="half" idx="2"/>
          </p:nvPr>
        </p:nvSpPr>
        <p:spPr>
          <a:xfrm>
            <a:off x="272765" y="5843192"/>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7" name="Sisällön paikkamerkki 3">
            <a:extLst>
              <a:ext uri="{FF2B5EF4-FFF2-40B4-BE49-F238E27FC236}">
                <a16:creationId xmlns:a16="http://schemas.microsoft.com/office/drawing/2014/main" id="{72290F1C-F947-E266-D9B2-32886B8B3B28}"/>
              </a:ext>
            </a:extLst>
          </p:cNvPr>
          <p:cNvSpPr>
            <a:spLocks noGrp="1"/>
          </p:cNvSpPr>
          <p:nvPr>
            <p:ph sz="half" idx="13"/>
          </p:nvPr>
        </p:nvSpPr>
        <p:spPr>
          <a:xfrm>
            <a:off x="2644382"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8" name="Sisällön paikkamerkki 3">
            <a:extLst>
              <a:ext uri="{FF2B5EF4-FFF2-40B4-BE49-F238E27FC236}">
                <a16:creationId xmlns:a16="http://schemas.microsoft.com/office/drawing/2014/main" id="{9598DC95-2FA7-F339-89E7-859719ABCF75}"/>
              </a:ext>
            </a:extLst>
          </p:cNvPr>
          <p:cNvSpPr>
            <a:spLocks noGrp="1"/>
          </p:cNvSpPr>
          <p:nvPr>
            <p:ph sz="half" idx="14"/>
          </p:nvPr>
        </p:nvSpPr>
        <p:spPr>
          <a:xfrm>
            <a:off x="5016000" y="584319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9" name="Sisällön paikkamerkki 3">
            <a:extLst>
              <a:ext uri="{FF2B5EF4-FFF2-40B4-BE49-F238E27FC236}">
                <a16:creationId xmlns:a16="http://schemas.microsoft.com/office/drawing/2014/main" id="{9D7694A1-A471-576D-B768-3110DA3F1061}"/>
              </a:ext>
            </a:extLst>
          </p:cNvPr>
          <p:cNvSpPr>
            <a:spLocks noGrp="1"/>
          </p:cNvSpPr>
          <p:nvPr>
            <p:ph sz="half" idx="15"/>
          </p:nvPr>
        </p:nvSpPr>
        <p:spPr>
          <a:xfrm>
            <a:off x="7387617"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10" name="Sisällön paikkamerkki 3">
            <a:extLst>
              <a:ext uri="{FF2B5EF4-FFF2-40B4-BE49-F238E27FC236}">
                <a16:creationId xmlns:a16="http://schemas.microsoft.com/office/drawing/2014/main" id="{8AFCE65B-A336-7033-E47F-A686B264058B}"/>
              </a:ext>
            </a:extLst>
          </p:cNvPr>
          <p:cNvSpPr>
            <a:spLocks noGrp="1"/>
          </p:cNvSpPr>
          <p:nvPr>
            <p:ph sz="half" idx="16"/>
          </p:nvPr>
        </p:nvSpPr>
        <p:spPr>
          <a:xfrm>
            <a:off x="9759235"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348903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ncer 1">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264777"/>
          </a:xfrm>
        </p:spPr>
        <p:txBody>
          <a:bodyPr anchor="b"/>
          <a:lstStyle>
            <a:lvl1pPr algn="ctr">
              <a:defRPr sz="3600" spc="-100" baseline="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1681316"/>
            <a:ext cx="7348742" cy="4682613"/>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3" name="Tekstin paikkamerkki 9">
            <a:extLst>
              <a:ext uri="{FF2B5EF4-FFF2-40B4-BE49-F238E27FC236}">
                <a16:creationId xmlns:a16="http://schemas.microsoft.com/office/drawing/2014/main" id="{D472111C-6C8A-DC84-B8D6-7DD45120C36B}"/>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Tree>
    <p:extLst>
      <p:ext uri="{BB962C8B-B14F-4D97-AF65-F5344CB8AC3E}">
        <p14:creationId xmlns:p14="http://schemas.microsoft.com/office/powerpoint/2010/main" val="405663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9DD6584-E2D2-452A-9F48-B4542C602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483DAD9-70F8-407C-8DED-952B353550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5168ACEE-3DC1-4492-8155-3F57F6FEFA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E5375-9976-4E8B-B53E-CD74D74905C5}" type="datetimeFigureOut">
              <a:rPr lang="fi-FI" smtClean="0"/>
              <a:t>21.10.2024</a:t>
            </a:fld>
            <a:endParaRPr lang="fi-FI"/>
          </a:p>
        </p:txBody>
      </p:sp>
      <p:sp>
        <p:nvSpPr>
          <p:cNvPr id="5" name="Alatunnisteen paikkamerkki 4">
            <a:extLst>
              <a:ext uri="{FF2B5EF4-FFF2-40B4-BE49-F238E27FC236}">
                <a16:creationId xmlns:a16="http://schemas.microsoft.com/office/drawing/2014/main" id="{F9158271-89A2-4110-8A49-389DA0C3F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37C6349-79C9-4581-9AAF-074801C6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67861-AA40-4436-8411-372443A3FE35}" type="slidenum">
              <a:rPr lang="fi-FI" smtClean="0"/>
              <a:t>‹#›</a:t>
            </a:fld>
            <a:endParaRPr lang="fi-FI"/>
          </a:p>
        </p:txBody>
      </p:sp>
    </p:spTree>
    <p:extLst>
      <p:ext uri="{BB962C8B-B14F-4D97-AF65-F5344CB8AC3E}">
        <p14:creationId xmlns:p14="http://schemas.microsoft.com/office/powerpoint/2010/main" val="154554058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6" r:id="rId4"/>
    <p:sldLayoutId id="2147483660" r:id="rId5"/>
    <p:sldLayoutId id="2147483661" r:id="rId6"/>
    <p:sldLayoutId id="2147483665" r:id="rId7"/>
    <p:sldLayoutId id="2147483664" r:id="rId8"/>
    <p:sldLayoutId id="2147483657" r:id="rId9"/>
    <p:sldLayoutId id="2147483662" r:id="rId10"/>
    <p:sldLayoutId id="2147483663" r:id="rId11"/>
    <p:sldLayoutId id="2147483658" r:id="rId12"/>
    <p:sldLayoutId id="2147483659" r:id="rId13"/>
    <p:sldLayoutId id="2147483653" r:id="rId14"/>
    <p:sldLayoutId id="2147483654" r:id="rId15"/>
    <p:sldLayoutId id="2147483655" r:id="rId1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40.emf"/><Relationship Id="rId21" Type="http://schemas.openxmlformats.org/officeDocument/2006/relationships/image" Target="../media/image51.png"/><Relationship Id="rId7" Type="http://schemas.openxmlformats.org/officeDocument/2006/relationships/image" Target="../media/image36.png"/><Relationship Id="rId12" Type="http://schemas.openxmlformats.org/officeDocument/2006/relationships/image" Target="../media/image9.sv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8.xml"/><Relationship Id="rId6" Type="http://schemas.openxmlformats.org/officeDocument/2006/relationships/hyperlink" Target="https://mediabank.businessfinland.fi/l/8DcLn5LqTKWP" TargetMode="External"/><Relationship Id="rId11" Type="http://schemas.openxmlformats.org/officeDocument/2006/relationships/image" Target="../media/image8.png"/><Relationship Id="rId24" Type="http://schemas.openxmlformats.org/officeDocument/2006/relationships/image" Target="../media/image11.svg"/><Relationship Id="rId5" Type="http://schemas.openxmlformats.org/officeDocument/2006/relationships/image" Target="../media/image42.svg"/><Relationship Id="rId15" Type="http://schemas.openxmlformats.org/officeDocument/2006/relationships/image" Target="../media/image45.png"/><Relationship Id="rId23" Type="http://schemas.openxmlformats.org/officeDocument/2006/relationships/image" Target="../media/image10.png"/><Relationship Id="rId10" Type="http://schemas.openxmlformats.org/officeDocument/2006/relationships/image" Target="../media/image13.svg"/><Relationship Id="rId19"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12.png"/><Relationship Id="rId14" Type="http://schemas.openxmlformats.org/officeDocument/2006/relationships/image" Target="../media/image44.svg"/><Relationship Id="rId22" Type="http://schemas.openxmlformats.org/officeDocument/2006/relationships/image" Target="../media/image52.sv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3.png"/><Relationship Id="rId3" Type="http://schemas.openxmlformats.org/officeDocument/2006/relationships/image" Target="../media/image40.emf"/><Relationship Id="rId7" Type="http://schemas.openxmlformats.org/officeDocument/2006/relationships/image" Target="../media/image36.png"/><Relationship Id="rId12" Type="http://schemas.openxmlformats.org/officeDocument/2006/relationships/image" Target="../media/image9.svg"/><Relationship Id="rId2" Type="http://schemas.openxmlformats.org/officeDocument/2006/relationships/notesSlide" Target="../notesSlides/notesSlide7.xml"/><Relationship Id="rId16" Type="http://schemas.openxmlformats.org/officeDocument/2006/relationships/image" Target="../media/image11.svg"/><Relationship Id="rId1" Type="http://schemas.openxmlformats.org/officeDocument/2006/relationships/slideLayout" Target="../slideLayouts/slideLayout8.xml"/><Relationship Id="rId6" Type="http://schemas.openxmlformats.org/officeDocument/2006/relationships/hyperlink" Target="https://mediabank.businessfinland.fi/l/8DcLn5LqTKWP" TargetMode="External"/><Relationship Id="rId11" Type="http://schemas.openxmlformats.org/officeDocument/2006/relationships/image" Target="../media/image8.png"/><Relationship Id="rId5" Type="http://schemas.openxmlformats.org/officeDocument/2006/relationships/image" Target="../media/image42.svg"/><Relationship Id="rId15" Type="http://schemas.openxmlformats.org/officeDocument/2006/relationships/image" Target="../media/image10.png"/><Relationship Id="rId10" Type="http://schemas.openxmlformats.org/officeDocument/2006/relationships/image" Target="../media/image13.svg"/><Relationship Id="rId4" Type="http://schemas.openxmlformats.org/officeDocument/2006/relationships/image" Target="../media/image41.png"/><Relationship Id="rId9" Type="http://schemas.openxmlformats.org/officeDocument/2006/relationships/image" Target="../media/image12.png"/><Relationship Id="rId14"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18" Type="http://schemas.openxmlformats.org/officeDocument/2006/relationships/image" Target="../media/image9.svg"/><Relationship Id="rId3" Type="http://schemas.openxmlformats.org/officeDocument/2006/relationships/slideLayout" Target="../slideLayouts/slideLayout4.xml"/><Relationship Id="rId7" Type="http://schemas.openxmlformats.org/officeDocument/2006/relationships/image" Target="../media/image56.svg"/><Relationship Id="rId12" Type="http://schemas.openxmlformats.org/officeDocument/2006/relationships/image" Target="../media/image37.svg"/><Relationship Id="rId17" Type="http://schemas.openxmlformats.org/officeDocument/2006/relationships/image" Target="../media/image8.png"/><Relationship Id="rId2" Type="http://schemas.openxmlformats.org/officeDocument/2006/relationships/video" Target="../media/media3.mp4"/><Relationship Id="rId16" Type="http://schemas.openxmlformats.org/officeDocument/2006/relationships/image" Target="../media/image13.svg"/><Relationship Id="rId20" Type="http://schemas.openxmlformats.org/officeDocument/2006/relationships/image" Target="../media/image15.svg"/><Relationship Id="rId1" Type="http://schemas.microsoft.com/office/2007/relationships/media" Target="../media/media3.mp4"/><Relationship Id="rId6" Type="http://schemas.openxmlformats.org/officeDocument/2006/relationships/image" Target="../media/image55.png"/><Relationship Id="rId11" Type="http://schemas.openxmlformats.org/officeDocument/2006/relationships/image" Target="../media/image36.png"/><Relationship Id="rId5" Type="http://schemas.openxmlformats.org/officeDocument/2006/relationships/image" Target="../media/image54.jpg"/><Relationship Id="rId15" Type="http://schemas.openxmlformats.org/officeDocument/2006/relationships/image" Target="../media/image12.png"/><Relationship Id="rId10" Type="http://schemas.openxmlformats.org/officeDocument/2006/relationships/image" Target="../media/image59.png"/><Relationship Id="rId19"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58.svg"/><Relationship Id="rId14" Type="http://schemas.openxmlformats.org/officeDocument/2006/relationships/image" Target="../media/image61.sv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55.png"/><Relationship Id="rId3" Type="http://schemas.openxmlformats.org/officeDocument/2006/relationships/image" Target="../media/image36.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9.xml"/><Relationship Id="rId16" Type="http://schemas.openxmlformats.org/officeDocument/2006/relationships/image" Target="../media/image58.svg"/><Relationship Id="rId1" Type="http://schemas.openxmlformats.org/officeDocument/2006/relationships/slideLayout" Target="../slideLayouts/slideLayout8.xml"/><Relationship Id="rId6" Type="http://schemas.openxmlformats.org/officeDocument/2006/relationships/image" Target="../media/image63.svg"/><Relationship Id="rId11" Type="http://schemas.openxmlformats.org/officeDocument/2006/relationships/image" Target="../media/image14.png"/><Relationship Id="rId5" Type="http://schemas.openxmlformats.org/officeDocument/2006/relationships/image" Target="../media/image62.png"/><Relationship Id="rId15" Type="http://schemas.openxmlformats.org/officeDocument/2006/relationships/image" Target="../media/image57.png"/><Relationship Id="rId10" Type="http://schemas.openxmlformats.org/officeDocument/2006/relationships/image" Target="../media/image9.svg"/><Relationship Id="rId4" Type="http://schemas.openxmlformats.org/officeDocument/2006/relationships/image" Target="../media/image37.svg"/><Relationship Id="rId9" Type="http://schemas.openxmlformats.org/officeDocument/2006/relationships/image" Target="../media/image8.png"/><Relationship Id="rId14" Type="http://schemas.openxmlformats.org/officeDocument/2006/relationships/image" Target="../media/image56.sv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slideLayout" Target="../slideLayouts/slideLayout4.xml"/><Relationship Id="rId7" Type="http://schemas.openxmlformats.org/officeDocument/2006/relationships/image" Target="../media/image37.svg"/><Relationship Id="rId12"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6.png"/><Relationship Id="rId11" Type="http://schemas.openxmlformats.org/officeDocument/2006/relationships/image" Target="../media/image66.svg"/><Relationship Id="rId5" Type="http://schemas.openxmlformats.org/officeDocument/2006/relationships/image" Target="../media/image64.png"/><Relationship Id="rId15" Type="http://schemas.openxmlformats.org/officeDocument/2006/relationships/image" Target="../media/image15.svg"/><Relationship Id="rId10" Type="http://schemas.openxmlformats.org/officeDocument/2006/relationships/image" Target="../media/image65.png"/><Relationship Id="rId4" Type="http://schemas.openxmlformats.org/officeDocument/2006/relationships/notesSlide" Target="../notesSlides/notesSlide10.xml"/><Relationship Id="rId9" Type="http://schemas.openxmlformats.org/officeDocument/2006/relationships/image" Target="../media/image11.svg"/><Relationship Id="rId1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svg"/><Relationship Id="rId3" Type="http://schemas.openxmlformats.org/officeDocument/2006/relationships/slideLayout" Target="../slideLayouts/slideLayout4.xml"/><Relationship Id="rId7" Type="http://schemas.openxmlformats.org/officeDocument/2006/relationships/image" Target="../media/image69.svg"/><Relationship Id="rId12" Type="http://schemas.openxmlformats.org/officeDocument/2006/relationships/image" Target="../media/image7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8.png"/><Relationship Id="rId11" Type="http://schemas.openxmlformats.org/officeDocument/2006/relationships/image" Target="../media/image66.svg"/><Relationship Id="rId5" Type="http://schemas.openxmlformats.org/officeDocument/2006/relationships/image" Target="../media/image67.png"/><Relationship Id="rId15" Type="http://schemas.openxmlformats.org/officeDocument/2006/relationships/image" Target="../media/image39.svg"/><Relationship Id="rId10" Type="http://schemas.openxmlformats.org/officeDocument/2006/relationships/image" Target="../media/image65.png"/><Relationship Id="rId4" Type="http://schemas.openxmlformats.org/officeDocument/2006/relationships/notesSlide" Target="../notesSlides/notesSlide11.xml"/><Relationship Id="rId9" Type="http://schemas.openxmlformats.org/officeDocument/2006/relationships/image" Target="../media/image71.sv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hyperlink" Target="https://www.hus.fi/en/patient/treatments-and-examinations/neurology"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turkupetcentre.fi/" TargetMode="External"/><Relationship Id="rId5" Type="http://schemas.openxmlformats.org/officeDocument/2006/relationships/hyperlink" Target="https://uefconnect.uef.fi/en/group/brain-research-unit-bru-clinical-trial-unit/" TargetMode="External"/><Relationship Id="rId4" Type="http://schemas.openxmlformats.org/officeDocument/2006/relationships/hyperlink" Target="https://neurocenterfinland.fi/en/"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2.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hus.fi/en/research-and-education/scientific-research/meilahti-vaccine-research-center-mevac" TargetMode="External"/><Relationship Id="rId3" Type="http://schemas.openxmlformats.org/officeDocument/2006/relationships/image" Target="../media/image86.png"/><Relationship Id="rId7" Type="http://schemas.openxmlformats.org/officeDocument/2006/relationships/hyperlink" Target="https://fvr.fi/en/"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2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svg"/></Relationships>
</file>

<file path=ppt/slides/_rels/slide2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31.xml.rels><?xml version="1.0" encoding="UTF-8" standalone="yes"?>
<Relationships xmlns="http://schemas.openxmlformats.org/package/2006/relationships"><Relationship Id="rId3" Type="http://schemas.openxmlformats.org/officeDocument/2006/relationships/hyperlink" Target="https://www.crst.fi/" TargetMode="External"/><Relationship Id="rId2" Type="http://schemas.openxmlformats.org/officeDocument/2006/relationships/image" Target="../media/image99.png"/><Relationship Id="rId1" Type="http://schemas.openxmlformats.org/officeDocument/2006/relationships/slideLayout" Target="../slideLayouts/slideLayout9.xml"/><Relationship Id="rId6" Type="http://schemas.openxmlformats.org/officeDocument/2006/relationships/chart" Target="../charts/chart6.xml"/><Relationship Id="rId5" Type="http://schemas.openxmlformats.org/officeDocument/2006/relationships/hyperlink" Target="https://www.hus.fi/en/patient/hospitals-and-other-units/comprehensive-cancer-center" TargetMode="External"/><Relationship Id="rId4" Type="http://schemas.openxmlformats.org/officeDocument/2006/relationships/hyperlink" Target="https://www.pirha.fi/toimipisteet/toimipistehakemisto/onkologinen-laaketutkimusyksikko-fonk-tays-keskussairaal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3.emf"/><Relationship Id="rId5" Type="http://schemas.openxmlformats.org/officeDocument/2006/relationships/image" Target="../media/image102.sv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jp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svg"/><Relationship Id="rId3" Type="http://schemas.openxmlformats.org/officeDocument/2006/relationships/image" Target="../media/image16.jpg"/><Relationship Id="rId7" Type="http://schemas.openxmlformats.org/officeDocument/2006/relationships/image" Target="../media/image11.sv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9.svg"/><Relationship Id="rId5" Type="http://schemas.openxmlformats.org/officeDocument/2006/relationships/hyperlink" Target="https://www.laaketeollisuus.fi/media/julkaisut/esitteita-ja-raportteja/240903-ltlt1-esior-societal-value-of-clinical-drug-trials-final-report-in-english-3.9.2024_to-webs.pdf" TargetMode="External"/><Relationship Id="rId1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hyperlink" Target="https://www.laaketeollisuus.fi/uutishuone/tilastot.html" TargetMode="External"/><Relationship Id="rId9" Type="http://schemas.openxmlformats.org/officeDocument/2006/relationships/image" Target="../media/image13.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png"/><Relationship Id="rId3" Type="http://schemas.openxmlformats.org/officeDocument/2006/relationships/image" Target="../media/image17.jpg"/><Relationship Id="rId7" Type="http://schemas.openxmlformats.org/officeDocument/2006/relationships/image" Target="../media/image13.sv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1.svg"/><Relationship Id="rId15" Type="http://schemas.openxmlformats.org/officeDocument/2006/relationships/hyperlink" Target="https://www.newsweek.com/rankings/worlds-best-hospitals-2024" TargetMode="External"/><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9.svg"/><Relationship Id="rId14"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9.jpg"/><Relationship Id="rId7" Type="http://schemas.openxmlformats.org/officeDocument/2006/relationships/image" Target="../media/image13.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1.svg"/><Relationship Id="rId15" Type="http://schemas.openxmlformats.org/officeDocument/2006/relationships/image" Target="../media/image23.svg"/><Relationship Id="rId10" Type="http://schemas.openxmlformats.org/officeDocument/2006/relationships/image" Target="../media/image14.png"/><Relationship Id="rId19" Type="http://schemas.openxmlformats.org/officeDocument/2006/relationships/image" Target="../media/image27.svg"/><Relationship Id="rId4" Type="http://schemas.openxmlformats.org/officeDocument/2006/relationships/image" Target="../media/image10.png"/><Relationship Id="rId9" Type="http://schemas.openxmlformats.org/officeDocument/2006/relationships/image" Target="../media/image9.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13.svg"/><Relationship Id="rId12" Type="http://schemas.openxmlformats.org/officeDocument/2006/relationships/image" Target="../media/image20.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1.svg"/><Relationship Id="rId15" Type="http://schemas.openxmlformats.org/officeDocument/2006/relationships/image" Target="../media/image30.svg"/><Relationship Id="rId10" Type="http://schemas.openxmlformats.org/officeDocument/2006/relationships/image" Target="../media/image14.png"/><Relationship Id="rId19" Type="http://schemas.openxmlformats.org/officeDocument/2006/relationships/image" Target="../media/image34.svg"/><Relationship Id="rId4" Type="http://schemas.openxmlformats.org/officeDocument/2006/relationships/image" Target="../media/image10.png"/><Relationship Id="rId9" Type="http://schemas.openxmlformats.org/officeDocument/2006/relationships/image" Target="../media/image9.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6.png"/><Relationship Id="rId7" Type="http://schemas.openxmlformats.org/officeDocument/2006/relationships/image" Target="../media/image12.png"/><Relationship Id="rId12" Type="http://schemas.openxmlformats.org/officeDocument/2006/relationships/image" Target="../media/image39.sv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9.svg"/><Relationship Id="rId4" Type="http://schemas.openxmlformats.org/officeDocument/2006/relationships/image" Target="../media/image37.sv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vontulet">
            <a:hlinkClick r:id="" action="ppaction://media"/>
            <a:extLst>
              <a:ext uri="{FF2B5EF4-FFF2-40B4-BE49-F238E27FC236}">
                <a16:creationId xmlns:a16="http://schemas.microsoft.com/office/drawing/2014/main" id="{5A991AB6-E589-B0EE-1F00-DCA2D599FE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1" name="Otsikko 10">
            <a:extLst>
              <a:ext uri="{FF2B5EF4-FFF2-40B4-BE49-F238E27FC236}">
                <a16:creationId xmlns:a16="http://schemas.microsoft.com/office/drawing/2014/main" id="{6388CAEB-5EFF-44BB-889D-EF29E3906D00}"/>
              </a:ext>
            </a:extLst>
          </p:cNvPr>
          <p:cNvSpPr>
            <a:spLocks noGrp="1"/>
          </p:cNvSpPr>
          <p:nvPr>
            <p:ph type="ctrTitle"/>
          </p:nvPr>
        </p:nvSpPr>
        <p:spPr>
          <a:xfrm>
            <a:off x="1524000" y="0"/>
            <a:ext cx="9144000" cy="4644427"/>
          </a:xfrm>
        </p:spPr>
        <p:txBody>
          <a:bodyPr>
            <a:normAutofit/>
          </a:bodyPr>
          <a:lstStyle/>
          <a:p>
            <a:r>
              <a:rPr lang="fi-FI" dirty="0" err="1"/>
              <a:t>Why</a:t>
            </a:r>
            <a:r>
              <a:rPr lang="fi-FI" dirty="0"/>
              <a:t> </a:t>
            </a:r>
            <a:br>
              <a:rPr lang="fi-FI" dirty="0"/>
            </a:br>
            <a:r>
              <a:rPr lang="fi-FI" dirty="0"/>
              <a:t>Finland</a:t>
            </a:r>
          </a:p>
        </p:txBody>
      </p:sp>
      <p:sp>
        <p:nvSpPr>
          <p:cNvPr id="12" name="Alaotsikko 11">
            <a:extLst>
              <a:ext uri="{FF2B5EF4-FFF2-40B4-BE49-F238E27FC236}">
                <a16:creationId xmlns:a16="http://schemas.microsoft.com/office/drawing/2014/main" id="{3E8340D1-B7DF-42C8-AFDE-2569E1DD9AE0}"/>
              </a:ext>
            </a:extLst>
          </p:cNvPr>
          <p:cNvSpPr>
            <a:spLocks noGrp="1"/>
          </p:cNvSpPr>
          <p:nvPr>
            <p:ph type="subTitle" idx="1"/>
          </p:nvPr>
        </p:nvSpPr>
        <p:spPr>
          <a:xfrm>
            <a:off x="1524000" y="4570749"/>
            <a:ext cx="9144000" cy="1655762"/>
          </a:xfrm>
        </p:spPr>
        <p:txBody>
          <a:bodyPr>
            <a:normAutofit/>
          </a:bodyPr>
          <a:lstStyle/>
          <a:p>
            <a:r>
              <a:rPr lang="fi-FI" dirty="0"/>
              <a:t>for </a:t>
            </a:r>
            <a:r>
              <a:rPr lang="fi-FI" dirty="0" err="1"/>
              <a:t>pharmaceutical</a:t>
            </a:r>
            <a:r>
              <a:rPr lang="fi-FI" dirty="0"/>
              <a:t> R&amp;D?</a:t>
            </a:r>
          </a:p>
        </p:txBody>
      </p:sp>
      <p:pic>
        <p:nvPicPr>
          <p:cNvPr id="5" name="Kuva 4">
            <a:extLst>
              <a:ext uri="{FF2B5EF4-FFF2-40B4-BE49-F238E27FC236}">
                <a16:creationId xmlns:a16="http://schemas.microsoft.com/office/drawing/2014/main" id="{2F404906-F5C9-42F8-AD87-7DBDFF8B95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219700"/>
            <a:ext cx="12192000" cy="1638300"/>
          </a:xfrm>
          <a:prstGeom prst="rect">
            <a:avLst/>
          </a:prstGeom>
        </p:spPr>
      </p:pic>
    </p:spTree>
    <p:extLst>
      <p:ext uri="{BB962C8B-B14F-4D97-AF65-F5344CB8AC3E}">
        <p14:creationId xmlns:p14="http://schemas.microsoft.com/office/powerpoint/2010/main" val="412202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Ryhmä 269">
            <a:extLst>
              <a:ext uri="{FF2B5EF4-FFF2-40B4-BE49-F238E27FC236}">
                <a16:creationId xmlns:a16="http://schemas.microsoft.com/office/drawing/2014/main" id="{72292308-EE5B-3D07-23DB-2578CE27601E}"/>
              </a:ext>
            </a:extLst>
          </p:cNvPr>
          <p:cNvGrpSpPr/>
          <p:nvPr/>
        </p:nvGrpSpPr>
        <p:grpSpPr>
          <a:xfrm>
            <a:off x="6385134" y="2913312"/>
            <a:ext cx="188692" cy="146529"/>
            <a:chOff x="3920378" y="1350658"/>
            <a:chExt cx="4665743" cy="3623197"/>
          </a:xfrm>
        </p:grpSpPr>
        <p:pic>
          <p:nvPicPr>
            <p:cNvPr id="268" name="Kuva 267">
              <a:extLst>
                <a:ext uri="{FF2B5EF4-FFF2-40B4-BE49-F238E27FC236}">
                  <a16:creationId xmlns:a16="http://schemas.microsoft.com/office/drawing/2014/main" id="{9D50FBAB-7BD1-9B98-8EAC-BBF816B9306B}"/>
                </a:ext>
              </a:extLst>
            </p:cNvPr>
            <p:cNvPicPr>
              <a:picLocks noChangeAspect="1"/>
            </p:cNvPicPr>
            <p:nvPr/>
          </p:nvPicPr>
          <p:blipFill>
            <a:blip r:embed="rId3">
              <a:alphaModFix/>
            </a:blip>
            <a:stretch>
              <a:fillRect/>
            </a:stretch>
          </p:blipFill>
          <p:spPr>
            <a:xfrm>
              <a:off x="3920378" y="1350658"/>
              <a:ext cx="4665743" cy="3623197"/>
            </a:xfrm>
            <a:prstGeom prst="rect">
              <a:avLst/>
            </a:prstGeom>
          </p:spPr>
        </p:pic>
        <p:pic>
          <p:nvPicPr>
            <p:cNvPr id="269" name="Kuva 268">
              <a:extLst>
                <a:ext uri="{FF2B5EF4-FFF2-40B4-BE49-F238E27FC236}">
                  <a16:creationId xmlns:a16="http://schemas.microsoft.com/office/drawing/2014/main" id="{ED1A6897-FA12-D618-12E2-E619B1D0E216}"/>
                </a:ext>
              </a:extLst>
            </p:cNvPr>
            <p:cNvPicPr>
              <a:picLocks noChangeAspect="1"/>
            </p:cNvPicPr>
            <p:nvPr/>
          </p:nvPicPr>
          <p:blipFill>
            <a:blip r:embed="rId4">
              <a:alphaModFix/>
              <a:extLst>
                <a:ext uri="{96DAC541-7B7A-43D3-8B79-37D633B846F1}">
                  <asvg:svgBlip xmlns:asvg="http://schemas.microsoft.com/office/drawing/2016/SVG/main" r:embed="rId5"/>
                </a:ext>
              </a:extLst>
            </a:blip>
            <a:stretch>
              <a:fillRect/>
            </a:stretch>
          </p:blipFill>
          <p:spPr>
            <a:xfrm>
              <a:off x="4463277" y="3022811"/>
              <a:ext cx="1562373" cy="1264778"/>
            </a:xfrm>
            <a:prstGeom prst="rect">
              <a:avLst/>
            </a:prstGeom>
          </p:spPr>
        </p:pic>
      </p:grpSp>
      <p:cxnSp>
        <p:nvCxnSpPr>
          <p:cNvPr id="259" name="Suora yhdysviiva 258">
            <a:extLst>
              <a:ext uri="{FF2B5EF4-FFF2-40B4-BE49-F238E27FC236}">
                <a16:creationId xmlns:a16="http://schemas.microsoft.com/office/drawing/2014/main" id="{FF11B67D-9FB2-05A3-4274-664AD325D28A}"/>
              </a:ext>
            </a:extLst>
          </p:cNvPr>
          <p:cNvCxnSpPr>
            <a:cxnSpLocks/>
          </p:cNvCxnSpPr>
          <p:nvPr/>
        </p:nvCxnSpPr>
        <p:spPr>
          <a:xfrm flipH="1">
            <a:off x="5218771" y="4781943"/>
            <a:ext cx="721112" cy="0"/>
          </a:xfrm>
          <a:prstGeom prst="line">
            <a:avLst/>
          </a:prstGeom>
          <a:ln w="19050" cap="rnd">
            <a:solidFill>
              <a:srgbClr val="96C6E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Kulmayhdysviiva 205">
            <a:extLst>
              <a:ext uri="{FF2B5EF4-FFF2-40B4-BE49-F238E27FC236}">
                <a16:creationId xmlns:a16="http://schemas.microsoft.com/office/drawing/2014/main" id="{0AE0DB76-2D92-45AB-56E5-27BE654EE5FF}"/>
              </a:ext>
            </a:extLst>
          </p:cNvPr>
          <p:cNvCxnSpPr>
            <a:cxnSpLocks/>
            <a:stCxn id="28" idx="2"/>
          </p:cNvCxnSpPr>
          <p:nvPr/>
        </p:nvCxnSpPr>
        <p:spPr>
          <a:xfrm rot="5400000">
            <a:off x="6669499" y="2383493"/>
            <a:ext cx="210127" cy="612826"/>
          </a:xfrm>
          <a:prstGeom prst="bentConnector2">
            <a:avLst/>
          </a:prstGeom>
          <a:ln>
            <a:solidFill>
              <a:srgbClr val="96C5E1"/>
            </a:solidFill>
          </a:ln>
        </p:spPr>
        <p:style>
          <a:lnRef idx="3">
            <a:schemeClr val="accent3"/>
          </a:lnRef>
          <a:fillRef idx="0">
            <a:schemeClr val="accent3"/>
          </a:fillRef>
          <a:effectRef idx="2">
            <a:schemeClr val="accent3"/>
          </a:effectRef>
          <a:fontRef idx="minor">
            <a:schemeClr val="tx1"/>
          </a:fontRef>
        </p:style>
      </p:cxnSp>
      <p:cxnSp>
        <p:nvCxnSpPr>
          <p:cNvPr id="208" name="Kulmayhdysviiva 207">
            <a:extLst>
              <a:ext uri="{FF2B5EF4-FFF2-40B4-BE49-F238E27FC236}">
                <a16:creationId xmlns:a16="http://schemas.microsoft.com/office/drawing/2014/main" id="{02E60110-FE63-1922-D252-90D772B0E31C}"/>
              </a:ext>
            </a:extLst>
          </p:cNvPr>
          <p:cNvCxnSpPr>
            <a:cxnSpLocks/>
          </p:cNvCxnSpPr>
          <p:nvPr/>
        </p:nvCxnSpPr>
        <p:spPr>
          <a:xfrm rot="10800000">
            <a:off x="4804382" y="2437470"/>
            <a:ext cx="794252" cy="357500"/>
          </a:xfrm>
          <a:prstGeom prst="bentConnector3">
            <a:avLst/>
          </a:prstGeom>
          <a:ln w="19050">
            <a:solidFill>
              <a:srgbClr val="96C5E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Kulmayhdysviiva 186">
            <a:extLst>
              <a:ext uri="{FF2B5EF4-FFF2-40B4-BE49-F238E27FC236}">
                <a16:creationId xmlns:a16="http://schemas.microsoft.com/office/drawing/2014/main" id="{C605F330-A538-938F-6B07-E318BDAC2B28}"/>
              </a:ext>
            </a:extLst>
          </p:cNvPr>
          <p:cNvCxnSpPr>
            <a:cxnSpLocks/>
            <a:stCxn id="234" idx="3"/>
            <a:endCxn id="19" idx="2"/>
          </p:cNvCxnSpPr>
          <p:nvPr/>
        </p:nvCxnSpPr>
        <p:spPr>
          <a:xfrm rot="10800000">
            <a:off x="759363" y="3300972"/>
            <a:ext cx="304458" cy="607945"/>
          </a:xfrm>
          <a:prstGeom prst="bentConnector2">
            <a:avLst/>
          </a:prstGeom>
          <a:ln w="19050">
            <a:solidFill>
              <a:srgbClr val="96C5E1"/>
            </a:solidFill>
            <a:tailEnd type="triangle"/>
          </a:ln>
        </p:spPr>
        <p:style>
          <a:lnRef idx="1">
            <a:schemeClr val="accent1"/>
          </a:lnRef>
          <a:fillRef idx="0">
            <a:schemeClr val="accent1"/>
          </a:fillRef>
          <a:effectRef idx="0">
            <a:schemeClr val="accent1"/>
          </a:effectRef>
          <a:fontRef idx="minor">
            <a:schemeClr val="tx1"/>
          </a:fontRef>
        </p:style>
      </p:cxnSp>
      <p:sp>
        <p:nvSpPr>
          <p:cNvPr id="5" name="Otsikko 4">
            <a:extLst>
              <a:ext uri="{FF2B5EF4-FFF2-40B4-BE49-F238E27FC236}">
                <a16:creationId xmlns:a16="http://schemas.microsoft.com/office/drawing/2014/main" id="{61973CFB-6A53-22A0-5F54-140A7C25986C}"/>
              </a:ext>
            </a:extLst>
          </p:cNvPr>
          <p:cNvSpPr>
            <a:spLocks noGrp="1"/>
          </p:cNvSpPr>
          <p:nvPr>
            <p:ph type="title"/>
          </p:nvPr>
        </p:nvSpPr>
        <p:spPr/>
        <p:txBody>
          <a:bodyPr/>
          <a:lstStyle/>
          <a:p>
            <a:r>
              <a:rPr lang="en-US" sz="3600" dirty="0"/>
              <a:t>Advanced Data </a:t>
            </a:r>
            <a:r>
              <a:rPr lang="en-US" dirty="0"/>
              <a:t>I</a:t>
            </a:r>
            <a:r>
              <a:rPr lang="en-US" sz="3600" dirty="0"/>
              <a:t>nfrastructure </a:t>
            </a:r>
            <a:r>
              <a:rPr lang="en-US" dirty="0"/>
              <a:t>F</a:t>
            </a:r>
            <a:r>
              <a:rPr lang="en-US" sz="3600" dirty="0"/>
              <a:t>acilitates </a:t>
            </a:r>
            <a:br>
              <a:rPr lang="en-US" sz="3600" dirty="0"/>
            </a:br>
            <a:r>
              <a:rPr lang="en-US" sz="3600" dirty="0"/>
              <a:t>the Data </a:t>
            </a:r>
            <a:r>
              <a:rPr lang="en-US" dirty="0"/>
              <a:t>A</a:t>
            </a:r>
            <a:r>
              <a:rPr lang="en-US" sz="3600" dirty="0"/>
              <a:t>ccess </a:t>
            </a:r>
            <a:r>
              <a:rPr lang="en-US" dirty="0"/>
              <a:t>P</a:t>
            </a:r>
            <a:r>
              <a:rPr lang="en-US" sz="3600" dirty="0"/>
              <a:t>rocess</a:t>
            </a:r>
            <a:endParaRPr lang="fi-FI" dirty="0"/>
          </a:p>
        </p:txBody>
      </p:sp>
      <p:sp>
        <p:nvSpPr>
          <p:cNvPr id="37" name="Tekstin paikkamerkki 36">
            <a:extLst>
              <a:ext uri="{FF2B5EF4-FFF2-40B4-BE49-F238E27FC236}">
                <a16:creationId xmlns:a16="http://schemas.microsoft.com/office/drawing/2014/main" id="{FCD5396F-4D56-05A4-CA52-10A58D955FF1}"/>
              </a:ext>
            </a:extLst>
          </p:cNvPr>
          <p:cNvSpPr>
            <a:spLocks noGrp="1"/>
          </p:cNvSpPr>
          <p:nvPr>
            <p:ph type="body" sz="quarter" idx="18"/>
          </p:nvPr>
        </p:nvSpPr>
        <p:spPr/>
        <p:txBody>
          <a:bodyPr>
            <a:noAutofit/>
          </a:bodyPr>
          <a:lstStyle/>
          <a:p>
            <a:r>
              <a:rPr lang="it-IT" dirty="0"/>
              <a:t> </a:t>
            </a:r>
            <a:r>
              <a:rPr lang="it-IT" dirty="0">
                <a:hlinkClick r:id="rId6"/>
              </a:rPr>
              <a:t>https://mediabank.businessfinland.fi/l/8DcLn5LqTKWP</a:t>
            </a:r>
            <a:r>
              <a:rPr lang="it-IT" dirty="0"/>
              <a:t> More info on FinData: https://youtu.be/0EykN6j9Sfg</a:t>
            </a:r>
          </a:p>
        </p:txBody>
      </p:sp>
      <p:sp>
        <p:nvSpPr>
          <p:cNvPr id="27" name="Sisällön paikkamerkki 26">
            <a:extLst>
              <a:ext uri="{FF2B5EF4-FFF2-40B4-BE49-F238E27FC236}">
                <a16:creationId xmlns:a16="http://schemas.microsoft.com/office/drawing/2014/main" id="{145C4459-FD27-201A-2609-4B4481EE2B6A}"/>
              </a:ext>
            </a:extLst>
          </p:cNvPr>
          <p:cNvSpPr>
            <a:spLocks noGrp="1"/>
          </p:cNvSpPr>
          <p:nvPr>
            <p:ph sz="half" idx="2"/>
          </p:nvPr>
        </p:nvSpPr>
        <p:spPr/>
        <p:txBody>
          <a:bodyPr/>
          <a:lstStyle/>
          <a:p>
            <a:r>
              <a:rPr lang="fi-FI" dirty="0"/>
              <a:t>Well-</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33" name="Sisällön paikkamerkki 32">
            <a:extLst>
              <a:ext uri="{FF2B5EF4-FFF2-40B4-BE49-F238E27FC236}">
                <a16:creationId xmlns:a16="http://schemas.microsoft.com/office/drawing/2014/main" id="{48EDA19E-B63E-733C-B48D-41D202560EDB}"/>
              </a:ext>
            </a:extLst>
          </p:cNvPr>
          <p:cNvSpPr>
            <a:spLocks noGrp="1"/>
          </p:cNvSpPr>
          <p:nvPr>
            <p:ph sz="half" idx="13"/>
          </p:nvPr>
        </p:nvSpPr>
        <p:spPr/>
        <p:txBody>
          <a:bodyPr/>
          <a:lstStyle/>
          <a:p>
            <a:r>
              <a:rPr lang="fi-FI" dirty="0">
                <a:solidFill>
                  <a:schemeClr val="accent4"/>
                </a:solidFill>
              </a:rPr>
              <a:t>Electronic </a:t>
            </a:r>
            <a:r>
              <a:rPr lang="fi-FI" dirty="0" err="1">
                <a:solidFill>
                  <a:schemeClr val="accent4"/>
                </a:solidFill>
              </a:rPr>
              <a:t>patient</a:t>
            </a:r>
            <a:r>
              <a:rPr lang="fi-FI" dirty="0">
                <a:solidFill>
                  <a:schemeClr val="accent4"/>
                </a:solidFill>
              </a:rPr>
              <a:t> </a:t>
            </a:r>
            <a:r>
              <a:rPr lang="fi-FI" dirty="0" err="1">
                <a:solidFill>
                  <a:schemeClr val="accent4"/>
                </a:solidFill>
              </a:rPr>
              <a:t>records</a:t>
            </a:r>
            <a:endParaRPr lang="fi-FI" dirty="0">
              <a:solidFill>
                <a:schemeClr val="accent4"/>
              </a:solidFill>
            </a:endParaRPr>
          </a:p>
        </p:txBody>
      </p:sp>
      <p:sp>
        <p:nvSpPr>
          <p:cNvPr id="35" name="Sisällön paikkamerkki 34">
            <a:extLst>
              <a:ext uri="{FF2B5EF4-FFF2-40B4-BE49-F238E27FC236}">
                <a16:creationId xmlns:a16="http://schemas.microsoft.com/office/drawing/2014/main" id="{E78AD842-D539-A418-4BF8-99A2686B1384}"/>
              </a:ext>
            </a:extLst>
          </p:cNvPr>
          <p:cNvSpPr>
            <a:spLocks noGrp="1"/>
          </p:cNvSpPr>
          <p:nvPr>
            <p:ph sz="half" idx="15"/>
          </p:nvPr>
        </p:nvSpPr>
        <p:spPr/>
        <p:txBody>
          <a:bodyPr/>
          <a:lstStyle/>
          <a:p>
            <a:r>
              <a:rPr lang="fi-FI" dirty="0" err="1"/>
              <a:t>Genomic</a:t>
            </a:r>
            <a:r>
              <a:rPr lang="fi-FI" dirty="0"/>
              <a:t> data &amp; </a:t>
            </a:r>
            <a:r>
              <a:rPr lang="fi-FI" dirty="0" err="1"/>
              <a:t>biobanks</a:t>
            </a:r>
            <a:endParaRPr lang="fi-FI" dirty="0"/>
          </a:p>
        </p:txBody>
      </p:sp>
      <p:sp>
        <p:nvSpPr>
          <p:cNvPr id="36" name="Sisällön paikkamerkki 35">
            <a:extLst>
              <a:ext uri="{FF2B5EF4-FFF2-40B4-BE49-F238E27FC236}">
                <a16:creationId xmlns:a16="http://schemas.microsoft.com/office/drawing/2014/main" id="{3C26D7FB-225D-00D7-E19F-71CB0180305F}"/>
              </a:ext>
            </a:extLst>
          </p:cNvPr>
          <p:cNvSpPr>
            <a:spLocks noGrp="1"/>
          </p:cNvSpPr>
          <p:nvPr>
            <p:ph sz="half" idx="16"/>
          </p:nvPr>
        </p:nvSpPr>
        <p:spPr/>
        <p:txBody>
          <a:bodyPr/>
          <a:lstStyle/>
          <a:p>
            <a:r>
              <a:rPr lang="fi-FI" dirty="0" err="1"/>
              <a:t>Government</a:t>
            </a:r>
            <a:r>
              <a:rPr lang="fi-FI" dirty="0"/>
              <a:t> </a:t>
            </a:r>
            <a:r>
              <a:rPr lang="fi-FI" dirty="0" err="1"/>
              <a:t>backing</a:t>
            </a:r>
            <a:endParaRPr lang="fi-FI" dirty="0"/>
          </a:p>
        </p:txBody>
      </p:sp>
      <p:pic>
        <p:nvPicPr>
          <p:cNvPr id="11" name="Kuva 10">
            <a:extLst>
              <a:ext uri="{FF2B5EF4-FFF2-40B4-BE49-F238E27FC236}">
                <a16:creationId xmlns:a16="http://schemas.microsoft.com/office/drawing/2014/main" id="{6865FF30-20BC-07AA-B897-A51A419D0F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3992" y="5229603"/>
            <a:ext cx="517116" cy="612000"/>
          </a:xfrm>
          <a:prstGeom prst="rect">
            <a:avLst/>
          </a:prstGeom>
        </p:spPr>
      </p:pic>
      <p:pic>
        <p:nvPicPr>
          <p:cNvPr id="13" name="Kuva 12">
            <a:extLst>
              <a:ext uri="{FF2B5EF4-FFF2-40B4-BE49-F238E27FC236}">
                <a16:creationId xmlns:a16="http://schemas.microsoft.com/office/drawing/2014/main" id="{B28D3FA6-9B2A-6614-6831-0EAF10B185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6228" y="5229603"/>
            <a:ext cx="406443" cy="612000"/>
          </a:xfrm>
          <a:prstGeom prst="rect">
            <a:avLst/>
          </a:prstGeom>
        </p:spPr>
      </p:pic>
      <p:pic>
        <p:nvPicPr>
          <p:cNvPr id="14" name="Kuva 13">
            <a:extLst>
              <a:ext uri="{FF2B5EF4-FFF2-40B4-BE49-F238E27FC236}">
                <a16:creationId xmlns:a16="http://schemas.microsoft.com/office/drawing/2014/main" id="{5C2D58FF-5C64-7CD6-4D39-6E1564E1F2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06866" y="5229603"/>
            <a:ext cx="578268" cy="612000"/>
          </a:xfrm>
          <a:prstGeom prst="rect">
            <a:avLst/>
          </a:prstGeom>
        </p:spPr>
      </p:pic>
      <p:pic>
        <p:nvPicPr>
          <p:cNvPr id="15" name="Kuva 14">
            <a:extLst>
              <a:ext uri="{FF2B5EF4-FFF2-40B4-BE49-F238E27FC236}">
                <a16:creationId xmlns:a16="http://schemas.microsoft.com/office/drawing/2014/main" id="{A2D414D3-EF82-40D5-7CA0-CB13C1B303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64275" y="5121206"/>
            <a:ext cx="720000" cy="720000"/>
          </a:xfrm>
          <a:prstGeom prst="rect">
            <a:avLst/>
          </a:prstGeom>
        </p:spPr>
      </p:pic>
      <p:sp>
        <p:nvSpPr>
          <p:cNvPr id="19" name="Suorakulmio 18">
            <a:extLst>
              <a:ext uri="{FF2B5EF4-FFF2-40B4-BE49-F238E27FC236}">
                <a16:creationId xmlns:a16="http://schemas.microsoft.com/office/drawing/2014/main" id="{47FBCBD4-5CA9-8C38-BDEE-2E5CA789B985}"/>
              </a:ext>
            </a:extLst>
          </p:cNvPr>
          <p:cNvSpPr/>
          <p:nvPr/>
        </p:nvSpPr>
        <p:spPr>
          <a:xfrm>
            <a:off x="81463" y="2611951"/>
            <a:ext cx="1355799" cy="689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2"/>
                </a:solidFill>
              </a:rPr>
              <a:t>CUSTOMER</a:t>
            </a:r>
          </a:p>
        </p:txBody>
      </p:sp>
      <p:sp>
        <p:nvSpPr>
          <p:cNvPr id="22" name="Suorakulmio 21">
            <a:extLst>
              <a:ext uri="{FF2B5EF4-FFF2-40B4-BE49-F238E27FC236}">
                <a16:creationId xmlns:a16="http://schemas.microsoft.com/office/drawing/2014/main" id="{CB9D9F55-45C2-4829-898C-4B30AA814617}"/>
              </a:ext>
            </a:extLst>
          </p:cNvPr>
          <p:cNvSpPr/>
          <p:nvPr/>
        </p:nvSpPr>
        <p:spPr>
          <a:xfrm>
            <a:off x="2785895" y="1653220"/>
            <a:ext cx="2018487" cy="10225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b="1" dirty="0">
                <a:solidFill>
                  <a:schemeClr val="tx2"/>
                </a:solidFill>
              </a:rPr>
              <a:t>FINDATA</a:t>
            </a:r>
          </a:p>
          <a:p>
            <a:pPr marL="171450" indent="-171450">
              <a:buFont typeface="Arial" panose="020B0604020202020204" pitchFamily="34" charset="0"/>
              <a:buChar char="•"/>
            </a:pPr>
            <a:r>
              <a:rPr lang="fi-FI" sz="1200" dirty="0">
                <a:solidFill>
                  <a:schemeClr val="tx2"/>
                </a:solidFill>
              </a:rPr>
              <a:t>Permit </a:t>
            </a:r>
            <a:r>
              <a:rPr lang="fi-FI" sz="1200" dirty="0" err="1">
                <a:solidFill>
                  <a:schemeClr val="tx2"/>
                </a:solidFill>
              </a:rPr>
              <a:t>authority</a:t>
            </a:r>
            <a:endParaRPr lang="fi-FI" sz="1200" dirty="0">
              <a:solidFill>
                <a:schemeClr val="tx2"/>
              </a:solidFill>
            </a:endParaRPr>
          </a:p>
          <a:p>
            <a:pPr marL="171450" indent="-171450">
              <a:buFont typeface="Arial" panose="020B0604020202020204" pitchFamily="34" charset="0"/>
              <a:buChar char="•"/>
            </a:pPr>
            <a:r>
              <a:rPr lang="fi-FI" sz="1200" dirty="0">
                <a:solidFill>
                  <a:schemeClr val="tx2"/>
                </a:solidFill>
              </a:rPr>
              <a:t>Data </a:t>
            </a:r>
            <a:r>
              <a:rPr lang="fi-FI" sz="1200" dirty="0" err="1">
                <a:solidFill>
                  <a:schemeClr val="tx2"/>
                </a:solidFill>
              </a:rPr>
              <a:t>combination</a:t>
            </a:r>
            <a:endParaRPr lang="fi-FI" sz="1200" dirty="0">
              <a:solidFill>
                <a:schemeClr val="tx2"/>
              </a:solidFill>
            </a:endParaRPr>
          </a:p>
          <a:p>
            <a:pPr marL="171450" indent="-171450">
              <a:buFont typeface="Arial" panose="020B0604020202020204" pitchFamily="34" charset="0"/>
              <a:buChar char="•"/>
            </a:pPr>
            <a:r>
              <a:rPr lang="fi-FI" sz="1200" dirty="0">
                <a:solidFill>
                  <a:schemeClr val="tx2"/>
                </a:solidFill>
              </a:rPr>
              <a:t>Data </a:t>
            </a:r>
            <a:r>
              <a:rPr lang="fi-FI" sz="1200" dirty="0" err="1">
                <a:solidFill>
                  <a:schemeClr val="tx2"/>
                </a:solidFill>
              </a:rPr>
              <a:t>pseudonymization</a:t>
            </a:r>
            <a:endParaRPr lang="fi-FI" sz="1200" dirty="0">
              <a:solidFill>
                <a:schemeClr val="tx2"/>
              </a:solidFill>
            </a:endParaRPr>
          </a:p>
        </p:txBody>
      </p:sp>
      <p:sp>
        <p:nvSpPr>
          <p:cNvPr id="23" name="Suorakulmio 22">
            <a:extLst>
              <a:ext uri="{FF2B5EF4-FFF2-40B4-BE49-F238E27FC236}">
                <a16:creationId xmlns:a16="http://schemas.microsoft.com/office/drawing/2014/main" id="{C64FE57B-718C-1133-1C31-5CDA81E19EE9}"/>
              </a:ext>
            </a:extLst>
          </p:cNvPr>
          <p:cNvSpPr/>
          <p:nvPr/>
        </p:nvSpPr>
        <p:spPr>
          <a:xfrm>
            <a:off x="2796130" y="3273656"/>
            <a:ext cx="2690251" cy="17411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i-FI" sz="1200" b="1" dirty="0">
                <a:solidFill>
                  <a:schemeClr val="tx2"/>
                </a:solidFill>
              </a:rPr>
              <a:t>FINGENIOUS</a:t>
            </a:r>
            <a:r>
              <a:rPr lang="fi-FI" sz="1200" b="1" baseline="30000" dirty="0">
                <a:solidFill>
                  <a:schemeClr val="tx2"/>
                </a:solidFill>
              </a:rPr>
              <a:t>®</a:t>
            </a:r>
            <a:r>
              <a:rPr lang="fi-FI" sz="1200" b="1" dirty="0">
                <a:solidFill>
                  <a:schemeClr val="tx2"/>
                </a:solidFill>
              </a:rPr>
              <a:t> BY FINBB</a:t>
            </a:r>
          </a:p>
          <a:p>
            <a:pPr marL="171450" indent="-171450">
              <a:buFont typeface="Arial" panose="020B0604020202020204" pitchFamily="34" charset="0"/>
              <a:buChar char="•"/>
            </a:pPr>
            <a:r>
              <a:rPr lang="fi-FI" sz="1200" dirty="0">
                <a:solidFill>
                  <a:schemeClr val="tx2"/>
                </a:solidFill>
              </a:rPr>
              <a:t>Service </a:t>
            </a:r>
            <a:r>
              <a:rPr lang="fi-FI" sz="1200" dirty="0" err="1">
                <a:solidFill>
                  <a:schemeClr val="tx2"/>
                </a:solidFill>
              </a:rPr>
              <a:t>provider</a:t>
            </a:r>
            <a:endParaRPr lang="fi-FI" sz="1200" dirty="0">
              <a:solidFill>
                <a:schemeClr val="tx2"/>
              </a:solidFill>
            </a:endParaRPr>
          </a:p>
          <a:p>
            <a:pPr marL="171450" indent="-171450">
              <a:buFont typeface="Arial" panose="020B0604020202020204" pitchFamily="34" charset="0"/>
              <a:buChar char="•"/>
            </a:pPr>
            <a:r>
              <a:rPr lang="fi-FI" sz="1200" dirty="0">
                <a:solidFill>
                  <a:schemeClr val="tx2"/>
                </a:solidFill>
              </a:rPr>
              <a:t>Digital </a:t>
            </a:r>
            <a:r>
              <a:rPr lang="fi-FI" sz="1200" dirty="0" err="1">
                <a:solidFill>
                  <a:schemeClr val="tx2"/>
                </a:solidFill>
              </a:rPr>
              <a:t>gateway</a:t>
            </a:r>
            <a:r>
              <a:rPr lang="fi-FI" sz="1200" dirty="0">
                <a:solidFill>
                  <a:schemeClr val="tx2"/>
                </a:solidFill>
              </a:rPr>
              <a:t> to </a:t>
            </a:r>
            <a:r>
              <a:rPr lang="fi-FI" sz="1200" dirty="0" err="1">
                <a:solidFill>
                  <a:schemeClr val="tx2"/>
                </a:solidFill>
              </a:rPr>
              <a:t>Finnish</a:t>
            </a:r>
            <a:r>
              <a:rPr lang="fi-FI" sz="1200" dirty="0">
                <a:solidFill>
                  <a:schemeClr val="tx2"/>
                </a:solidFill>
              </a:rPr>
              <a:t> </a:t>
            </a:r>
            <a:r>
              <a:rPr lang="fi-FI" sz="1200" dirty="0" err="1">
                <a:solidFill>
                  <a:schemeClr val="tx2"/>
                </a:solidFill>
              </a:rPr>
              <a:t>biobanks</a:t>
            </a:r>
            <a:endParaRPr lang="fi-FI" sz="1200" dirty="0">
              <a:solidFill>
                <a:schemeClr val="tx2"/>
              </a:solidFill>
            </a:endParaRPr>
          </a:p>
          <a:p>
            <a:pPr marL="171450" indent="-171450">
              <a:buFont typeface="Arial" panose="020B0604020202020204" pitchFamily="34" charset="0"/>
              <a:buChar char="•"/>
            </a:pPr>
            <a:r>
              <a:rPr lang="fi-FI" sz="1200" dirty="0" err="1">
                <a:solidFill>
                  <a:schemeClr val="tx2"/>
                </a:solidFill>
              </a:rPr>
              <a:t>Information</a:t>
            </a:r>
            <a:r>
              <a:rPr lang="fi-FI" sz="1200" dirty="0">
                <a:solidFill>
                  <a:schemeClr val="tx2"/>
                </a:solidFill>
              </a:rPr>
              <a:t> </a:t>
            </a:r>
            <a:r>
              <a:rPr lang="fi-FI" sz="1200" dirty="0" err="1">
                <a:solidFill>
                  <a:schemeClr val="tx2"/>
                </a:solidFill>
              </a:rPr>
              <a:t>about</a:t>
            </a:r>
            <a:r>
              <a:rPr lang="fi-FI" sz="1200" dirty="0">
                <a:solidFill>
                  <a:schemeClr val="tx2"/>
                </a:solidFill>
              </a:rPr>
              <a:t> </a:t>
            </a:r>
            <a:r>
              <a:rPr lang="fi-FI" sz="1200" dirty="0" err="1">
                <a:solidFill>
                  <a:schemeClr val="tx2"/>
                </a:solidFill>
              </a:rPr>
              <a:t>sample</a:t>
            </a:r>
            <a:r>
              <a:rPr lang="fi-FI" sz="1200" dirty="0">
                <a:solidFill>
                  <a:schemeClr val="tx2"/>
                </a:solidFill>
              </a:rPr>
              <a:t> </a:t>
            </a:r>
            <a:br>
              <a:rPr lang="fi-FI" sz="1200" dirty="0">
                <a:solidFill>
                  <a:schemeClr val="tx2"/>
                </a:solidFill>
              </a:rPr>
            </a:br>
            <a:r>
              <a:rPr lang="fi-FI" sz="1200" dirty="0">
                <a:solidFill>
                  <a:schemeClr val="tx2"/>
                </a:solidFill>
              </a:rPr>
              <a:t>and data </a:t>
            </a:r>
            <a:r>
              <a:rPr lang="fi-FI" sz="1200" dirty="0" err="1">
                <a:solidFill>
                  <a:schemeClr val="tx2"/>
                </a:solidFill>
              </a:rPr>
              <a:t>availability</a:t>
            </a:r>
            <a:endParaRPr lang="fi-FI" sz="1200" dirty="0">
              <a:solidFill>
                <a:schemeClr val="tx2"/>
              </a:solidFill>
            </a:endParaRPr>
          </a:p>
          <a:p>
            <a:pPr marL="171450" indent="-171450">
              <a:buFont typeface="Arial" panose="020B0604020202020204" pitchFamily="34" charset="0"/>
              <a:buChar char="•"/>
            </a:pPr>
            <a:r>
              <a:rPr lang="fi-FI" sz="1200" dirty="0" err="1">
                <a:solidFill>
                  <a:schemeClr val="tx2"/>
                </a:solidFill>
              </a:rPr>
              <a:t>Coordinates</a:t>
            </a:r>
            <a:r>
              <a:rPr lang="fi-FI" sz="1200" dirty="0">
                <a:solidFill>
                  <a:schemeClr val="tx2"/>
                </a:solidFill>
              </a:rPr>
              <a:t> </a:t>
            </a:r>
            <a:r>
              <a:rPr lang="fi-FI" sz="1200" dirty="0" err="1">
                <a:solidFill>
                  <a:schemeClr val="tx2"/>
                </a:solidFill>
              </a:rPr>
              <a:t>feasibility</a:t>
            </a:r>
            <a:r>
              <a:rPr lang="fi-FI" sz="1200" dirty="0">
                <a:solidFill>
                  <a:schemeClr val="tx2"/>
                </a:solidFill>
              </a:rPr>
              <a:t> </a:t>
            </a:r>
            <a:r>
              <a:rPr lang="fi-FI" sz="1200" dirty="0" err="1">
                <a:solidFill>
                  <a:schemeClr val="tx2"/>
                </a:solidFill>
              </a:rPr>
              <a:t>studies</a:t>
            </a:r>
            <a:r>
              <a:rPr lang="fi-FI" sz="1200" dirty="0">
                <a:solidFill>
                  <a:schemeClr val="tx2"/>
                </a:solidFill>
              </a:rPr>
              <a:t>, </a:t>
            </a:r>
            <a:r>
              <a:rPr lang="fi-FI" sz="1200" dirty="0" err="1">
                <a:solidFill>
                  <a:schemeClr val="tx2"/>
                </a:solidFill>
              </a:rPr>
              <a:t>study</a:t>
            </a:r>
            <a:r>
              <a:rPr lang="fi-FI" sz="1200" dirty="0">
                <a:solidFill>
                  <a:schemeClr val="tx2"/>
                </a:solidFill>
              </a:rPr>
              <a:t> </a:t>
            </a:r>
            <a:r>
              <a:rPr lang="fi-FI" sz="1200" dirty="0" err="1">
                <a:solidFill>
                  <a:schemeClr val="tx2"/>
                </a:solidFill>
              </a:rPr>
              <a:t>permits</a:t>
            </a:r>
            <a:r>
              <a:rPr lang="fi-FI" sz="1200" dirty="0">
                <a:solidFill>
                  <a:schemeClr val="tx2"/>
                </a:solidFill>
              </a:rPr>
              <a:t>, and </a:t>
            </a:r>
            <a:r>
              <a:rPr lang="fi-FI" sz="1200" dirty="0" err="1">
                <a:solidFill>
                  <a:schemeClr val="tx2"/>
                </a:solidFill>
              </a:rPr>
              <a:t>sample</a:t>
            </a:r>
            <a:r>
              <a:rPr lang="fi-FI" sz="1200" dirty="0">
                <a:solidFill>
                  <a:schemeClr val="tx2"/>
                </a:solidFill>
              </a:rPr>
              <a:t> </a:t>
            </a:r>
            <a:br>
              <a:rPr lang="fi-FI" sz="1200" dirty="0">
                <a:solidFill>
                  <a:schemeClr val="tx2"/>
                </a:solidFill>
              </a:rPr>
            </a:br>
            <a:r>
              <a:rPr lang="fi-FI" sz="1200" dirty="0">
                <a:solidFill>
                  <a:schemeClr val="tx2"/>
                </a:solidFill>
              </a:rPr>
              <a:t>and data </a:t>
            </a:r>
            <a:r>
              <a:rPr lang="fi-FI" sz="1200" dirty="0" err="1">
                <a:solidFill>
                  <a:schemeClr val="tx2"/>
                </a:solidFill>
              </a:rPr>
              <a:t>access</a:t>
            </a:r>
            <a:endParaRPr lang="fi-FI" sz="1200" dirty="0">
              <a:solidFill>
                <a:schemeClr val="tx2"/>
              </a:solidFill>
            </a:endParaRPr>
          </a:p>
        </p:txBody>
      </p:sp>
      <p:sp>
        <p:nvSpPr>
          <p:cNvPr id="28" name="Suorakulmio 27">
            <a:extLst>
              <a:ext uri="{FF2B5EF4-FFF2-40B4-BE49-F238E27FC236}">
                <a16:creationId xmlns:a16="http://schemas.microsoft.com/office/drawing/2014/main" id="{A906E875-BF02-B650-7103-B5FAB00B62B8}"/>
              </a:ext>
            </a:extLst>
          </p:cNvPr>
          <p:cNvSpPr/>
          <p:nvPr/>
        </p:nvSpPr>
        <p:spPr>
          <a:xfrm>
            <a:off x="6474915" y="2002712"/>
            <a:ext cx="1212119" cy="5821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2"/>
                </a:solidFill>
              </a:rPr>
              <a:t>REGISTRIES</a:t>
            </a:r>
          </a:p>
        </p:txBody>
      </p:sp>
      <p:sp>
        <p:nvSpPr>
          <p:cNvPr id="29" name="Suorakulmio 28">
            <a:extLst>
              <a:ext uri="{FF2B5EF4-FFF2-40B4-BE49-F238E27FC236}">
                <a16:creationId xmlns:a16="http://schemas.microsoft.com/office/drawing/2014/main" id="{DEBD997F-D36E-811D-7421-15AFC4EC032E}"/>
              </a:ext>
            </a:extLst>
          </p:cNvPr>
          <p:cNvSpPr/>
          <p:nvPr/>
        </p:nvSpPr>
        <p:spPr>
          <a:xfrm>
            <a:off x="6531198" y="3993671"/>
            <a:ext cx="1099553" cy="5821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2"/>
                </a:solidFill>
              </a:rPr>
              <a:t>BIOBANKS</a:t>
            </a:r>
          </a:p>
        </p:txBody>
      </p:sp>
      <p:sp>
        <p:nvSpPr>
          <p:cNvPr id="30" name="Suorakulmio 29">
            <a:extLst>
              <a:ext uri="{FF2B5EF4-FFF2-40B4-BE49-F238E27FC236}">
                <a16:creationId xmlns:a16="http://schemas.microsoft.com/office/drawing/2014/main" id="{91D1B8C1-17BB-313D-34DF-92B8DD178123}"/>
              </a:ext>
            </a:extLst>
          </p:cNvPr>
          <p:cNvSpPr/>
          <p:nvPr/>
        </p:nvSpPr>
        <p:spPr>
          <a:xfrm>
            <a:off x="7679950" y="1610914"/>
            <a:ext cx="3675438" cy="13962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b="1" dirty="0">
                <a:solidFill>
                  <a:schemeClr val="tx2"/>
                </a:solidFill>
              </a:rPr>
              <a:t>BENEFITS OF FINDATA</a:t>
            </a:r>
          </a:p>
          <a:p>
            <a:pPr marL="171450" indent="-171450">
              <a:buFont typeface="Arial" panose="020B0604020202020204" pitchFamily="34" charset="0"/>
              <a:buChar char="•"/>
            </a:pPr>
            <a:r>
              <a:rPr lang="fi-FI" sz="1200" dirty="0">
                <a:solidFill>
                  <a:schemeClr val="tx2"/>
                </a:solidFill>
              </a:rPr>
              <a:t>A </a:t>
            </a:r>
            <a:r>
              <a:rPr lang="fi-FI" sz="1200" dirty="0" err="1">
                <a:solidFill>
                  <a:schemeClr val="tx2"/>
                </a:solidFill>
              </a:rPr>
              <a:t>one</a:t>
            </a:r>
            <a:r>
              <a:rPr lang="fi-FI" sz="1200" dirty="0">
                <a:solidFill>
                  <a:schemeClr val="tx2"/>
                </a:solidFill>
              </a:rPr>
              <a:t>-stop shop for </a:t>
            </a:r>
            <a:r>
              <a:rPr lang="fi-FI" sz="1200" dirty="0" err="1">
                <a:solidFill>
                  <a:schemeClr val="tx2"/>
                </a:solidFill>
              </a:rPr>
              <a:t>the</a:t>
            </a:r>
            <a:r>
              <a:rPr lang="fi-FI" sz="1200" dirty="0">
                <a:solidFill>
                  <a:schemeClr val="tx2"/>
                </a:solidFill>
              </a:rPr>
              <a:t> </a:t>
            </a:r>
            <a:r>
              <a:rPr lang="fi-FI" sz="1200" dirty="0" err="1">
                <a:solidFill>
                  <a:schemeClr val="tx2"/>
                </a:solidFill>
              </a:rPr>
              <a:t>secondary</a:t>
            </a:r>
            <a:r>
              <a:rPr lang="fi-FI" sz="1200" dirty="0">
                <a:solidFill>
                  <a:schemeClr val="tx2"/>
                </a:solidFill>
              </a:rPr>
              <a:t> </a:t>
            </a:r>
            <a:r>
              <a:rPr lang="fi-FI" sz="1200" dirty="0" err="1">
                <a:solidFill>
                  <a:schemeClr val="tx2"/>
                </a:solidFill>
              </a:rPr>
              <a:t>use</a:t>
            </a:r>
            <a:r>
              <a:rPr lang="fi-FI" sz="1200" dirty="0">
                <a:solidFill>
                  <a:schemeClr val="tx2"/>
                </a:solidFill>
              </a:rPr>
              <a:t> </a:t>
            </a:r>
            <a:br>
              <a:rPr lang="fi-FI" sz="1200" dirty="0">
                <a:solidFill>
                  <a:schemeClr val="tx2"/>
                </a:solidFill>
              </a:rPr>
            </a:br>
            <a:r>
              <a:rPr lang="fi-FI" sz="1200" dirty="0">
                <a:solidFill>
                  <a:schemeClr val="tx2"/>
                </a:solidFill>
              </a:rPr>
              <a:t>of </a:t>
            </a:r>
            <a:r>
              <a:rPr lang="fi-FI" sz="1200" dirty="0" err="1">
                <a:solidFill>
                  <a:schemeClr val="tx2"/>
                </a:solidFill>
              </a:rPr>
              <a:t>social</a:t>
            </a:r>
            <a:r>
              <a:rPr lang="fi-FI" sz="1200" dirty="0">
                <a:solidFill>
                  <a:schemeClr val="tx2"/>
                </a:solidFill>
              </a:rPr>
              <a:t> and </a:t>
            </a:r>
            <a:r>
              <a:rPr lang="fi-FI" sz="1200" dirty="0" err="1">
                <a:solidFill>
                  <a:schemeClr val="tx2"/>
                </a:solidFill>
              </a:rPr>
              <a:t>health</a:t>
            </a:r>
            <a:r>
              <a:rPr lang="fi-FI" sz="1200" dirty="0">
                <a:solidFill>
                  <a:schemeClr val="tx2"/>
                </a:solidFill>
              </a:rPr>
              <a:t> data</a:t>
            </a:r>
          </a:p>
          <a:p>
            <a:pPr marL="171450" indent="-171450">
              <a:buFont typeface="Arial" panose="020B0604020202020204" pitchFamily="34" charset="0"/>
              <a:buChar char="•"/>
            </a:pPr>
            <a:r>
              <a:rPr lang="fi-FI" sz="1200" dirty="0" err="1">
                <a:solidFill>
                  <a:schemeClr val="tx2"/>
                </a:solidFill>
              </a:rPr>
              <a:t>Predefined</a:t>
            </a:r>
            <a:r>
              <a:rPr lang="fi-FI" sz="1200" dirty="0">
                <a:solidFill>
                  <a:schemeClr val="tx2"/>
                </a:solidFill>
              </a:rPr>
              <a:t> </a:t>
            </a:r>
            <a:r>
              <a:rPr lang="fi-FI" sz="1200" dirty="0" err="1">
                <a:solidFill>
                  <a:schemeClr val="tx2"/>
                </a:solidFill>
              </a:rPr>
              <a:t>timelines</a:t>
            </a:r>
            <a:r>
              <a:rPr lang="fi-FI" sz="1200" dirty="0">
                <a:solidFill>
                  <a:schemeClr val="tx2"/>
                </a:solidFill>
              </a:rPr>
              <a:t> </a:t>
            </a:r>
            <a:r>
              <a:rPr lang="fi-FI" sz="1200" dirty="0" err="1">
                <a:solidFill>
                  <a:schemeClr val="tx2"/>
                </a:solidFill>
              </a:rPr>
              <a:t>speeding</a:t>
            </a:r>
            <a:r>
              <a:rPr lang="fi-FI" sz="1200" dirty="0">
                <a:solidFill>
                  <a:schemeClr val="tx2"/>
                </a:solidFill>
              </a:rPr>
              <a:t> </a:t>
            </a:r>
            <a:r>
              <a:rPr lang="fi-FI" sz="1200" dirty="0" err="1">
                <a:solidFill>
                  <a:schemeClr val="tx2"/>
                </a:solidFill>
              </a:rPr>
              <a:t>up</a:t>
            </a:r>
            <a:r>
              <a:rPr lang="fi-FI" sz="1200" dirty="0">
                <a:solidFill>
                  <a:schemeClr val="tx2"/>
                </a:solidFill>
              </a:rPr>
              <a:t> </a:t>
            </a:r>
            <a:br>
              <a:rPr lang="fi-FI" sz="1200" dirty="0">
                <a:solidFill>
                  <a:schemeClr val="tx2"/>
                </a:solidFill>
              </a:rPr>
            </a:br>
            <a:r>
              <a:rPr lang="fi-FI" sz="1200" dirty="0" err="1">
                <a:solidFill>
                  <a:schemeClr val="tx2"/>
                </a:solidFill>
              </a:rPr>
              <a:t>the</a:t>
            </a:r>
            <a:r>
              <a:rPr lang="fi-FI" sz="1200" dirty="0">
                <a:solidFill>
                  <a:schemeClr val="tx2"/>
                </a:solidFill>
              </a:rPr>
              <a:t> </a:t>
            </a:r>
            <a:r>
              <a:rPr lang="fi-FI" sz="1200" dirty="0" err="1">
                <a:solidFill>
                  <a:schemeClr val="tx2"/>
                </a:solidFill>
              </a:rPr>
              <a:t>processing</a:t>
            </a:r>
            <a:r>
              <a:rPr lang="fi-FI" sz="1200" dirty="0">
                <a:solidFill>
                  <a:schemeClr val="tx2"/>
                </a:solidFill>
              </a:rPr>
              <a:t> of </a:t>
            </a:r>
            <a:r>
              <a:rPr lang="fi-FI" sz="1200" dirty="0" err="1">
                <a:solidFill>
                  <a:schemeClr val="tx2"/>
                </a:solidFill>
              </a:rPr>
              <a:t>requests</a:t>
            </a:r>
            <a:r>
              <a:rPr lang="fi-FI" sz="1200" dirty="0">
                <a:solidFill>
                  <a:schemeClr val="tx2"/>
                </a:solidFill>
              </a:rPr>
              <a:t> and data release</a:t>
            </a:r>
          </a:p>
          <a:p>
            <a:pPr marL="171450" indent="-171450">
              <a:buFont typeface="Arial" panose="020B0604020202020204" pitchFamily="34" charset="0"/>
              <a:buChar char="•"/>
            </a:pPr>
            <a:r>
              <a:rPr lang="fi-FI" sz="1200" dirty="0">
                <a:solidFill>
                  <a:schemeClr val="tx2"/>
                </a:solidFill>
              </a:rPr>
              <a:t>Secure data </a:t>
            </a:r>
            <a:r>
              <a:rPr lang="fi-FI" sz="1200" dirty="0" err="1">
                <a:solidFill>
                  <a:schemeClr val="tx2"/>
                </a:solidFill>
              </a:rPr>
              <a:t>analysis</a:t>
            </a:r>
            <a:r>
              <a:rPr lang="fi-FI" sz="1200" dirty="0">
                <a:solidFill>
                  <a:schemeClr val="tx2"/>
                </a:solidFill>
              </a:rPr>
              <a:t> </a:t>
            </a:r>
            <a:r>
              <a:rPr lang="fi-FI" sz="1200" dirty="0" err="1">
                <a:solidFill>
                  <a:schemeClr val="tx2"/>
                </a:solidFill>
              </a:rPr>
              <a:t>environment</a:t>
            </a:r>
            <a:r>
              <a:rPr lang="fi-FI" sz="1200" dirty="0">
                <a:solidFill>
                  <a:schemeClr val="tx2"/>
                </a:solidFill>
              </a:rPr>
              <a:t> </a:t>
            </a:r>
            <a:br>
              <a:rPr lang="fi-FI" sz="1200" dirty="0">
                <a:solidFill>
                  <a:schemeClr val="tx2"/>
                </a:solidFill>
              </a:rPr>
            </a:br>
            <a:r>
              <a:rPr lang="fi-FI" sz="1200" dirty="0">
                <a:solidFill>
                  <a:schemeClr val="tx2"/>
                </a:solidFill>
              </a:rPr>
              <a:t>to </a:t>
            </a:r>
            <a:r>
              <a:rPr lang="fi-FI" sz="1200" dirty="0" err="1">
                <a:solidFill>
                  <a:schemeClr val="tx2"/>
                </a:solidFill>
              </a:rPr>
              <a:t>ensure</a:t>
            </a:r>
            <a:r>
              <a:rPr lang="fi-FI" sz="1200" dirty="0">
                <a:solidFill>
                  <a:schemeClr val="tx2"/>
                </a:solidFill>
              </a:rPr>
              <a:t> </a:t>
            </a:r>
            <a:r>
              <a:rPr lang="fi-FI" sz="1200" dirty="0" err="1">
                <a:solidFill>
                  <a:schemeClr val="tx2"/>
                </a:solidFill>
              </a:rPr>
              <a:t>better</a:t>
            </a:r>
            <a:r>
              <a:rPr lang="fi-FI" sz="1200" dirty="0">
                <a:solidFill>
                  <a:schemeClr val="tx2"/>
                </a:solidFill>
              </a:rPr>
              <a:t> data </a:t>
            </a:r>
            <a:r>
              <a:rPr lang="fi-FI" sz="1200" dirty="0" err="1">
                <a:solidFill>
                  <a:schemeClr val="tx2"/>
                </a:solidFill>
              </a:rPr>
              <a:t>privacy</a:t>
            </a:r>
            <a:endParaRPr lang="fi-FI" sz="1200" dirty="0">
              <a:solidFill>
                <a:schemeClr val="tx2"/>
              </a:solidFill>
            </a:endParaRPr>
          </a:p>
        </p:txBody>
      </p:sp>
      <p:sp>
        <p:nvSpPr>
          <p:cNvPr id="31" name="Suorakulmio 30">
            <a:extLst>
              <a:ext uri="{FF2B5EF4-FFF2-40B4-BE49-F238E27FC236}">
                <a16:creationId xmlns:a16="http://schemas.microsoft.com/office/drawing/2014/main" id="{DD75C78A-2C11-8E1A-BAF9-E8F856A3A731}"/>
              </a:ext>
            </a:extLst>
          </p:cNvPr>
          <p:cNvSpPr/>
          <p:nvPr/>
        </p:nvSpPr>
        <p:spPr>
          <a:xfrm>
            <a:off x="7800136" y="2985360"/>
            <a:ext cx="3956436" cy="22057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b="1" dirty="0">
                <a:solidFill>
                  <a:schemeClr val="tx2"/>
                </a:solidFill>
              </a:rPr>
              <a:t>BENEFITS OF FINGENIOUS</a:t>
            </a:r>
            <a:r>
              <a:rPr lang="fi-FI" sz="1200" b="1" baseline="30000" dirty="0">
                <a:solidFill>
                  <a:schemeClr val="tx2"/>
                </a:solidFill>
              </a:rPr>
              <a:t>®</a:t>
            </a:r>
          </a:p>
          <a:p>
            <a:pPr marL="171450" indent="-171450">
              <a:buFont typeface="Arial" panose="020B0604020202020204" pitchFamily="34" charset="0"/>
              <a:buChar char="•"/>
            </a:pPr>
            <a:r>
              <a:rPr lang="fi-FI" sz="1200" dirty="0">
                <a:solidFill>
                  <a:schemeClr val="tx2"/>
                </a:solidFill>
              </a:rPr>
              <a:t>A </a:t>
            </a:r>
            <a:r>
              <a:rPr lang="fi-FI" sz="1200" dirty="0" err="1">
                <a:solidFill>
                  <a:schemeClr val="tx2"/>
                </a:solidFill>
              </a:rPr>
              <a:t>one</a:t>
            </a:r>
            <a:r>
              <a:rPr lang="fi-FI" sz="1200" dirty="0">
                <a:solidFill>
                  <a:schemeClr val="tx2"/>
                </a:solidFill>
              </a:rPr>
              <a:t>-stop </a:t>
            </a:r>
            <a:r>
              <a:rPr lang="fi-FI" sz="1200" dirty="0" err="1">
                <a:solidFill>
                  <a:schemeClr val="tx2"/>
                </a:solidFill>
              </a:rPr>
              <a:t>digital</a:t>
            </a:r>
            <a:r>
              <a:rPr lang="fi-FI" sz="1200" dirty="0">
                <a:solidFill>
                  <a:schemeClr val="tx2"/>
                </a:solidFill>
              </a:rPr>
              <a:t> </a:t>
            </a:r>
            <a:r>
              <a:rPr lang="fi-FI" sz="1200" dirty="0" err="1">
                <a:solidFill>
                  <a:schemeClr val="tx2"/>
                </a:solidFill>
              </a:rPr>
              <a:t>gateway</a:t>
            </a:r>
            <a:r>
              <a:rPr lang="fi-FI" sz="1200" dirty="0">
                <a:solidFill>
                  <a:schemeClr val="tx2"/>
                </a:solidFill>
              </a:rPr>
              <a:t> to </a:t>
            </a:r>
            <a:r>
              <a:rPr lang="fi-FI" sz="1200" dirty="0" err="1">
                <a:solidFill>
                  <a:schemeClr val="tx2"/>
                </a:solidFill>
              </a:rPr>
              <a:t>Finnish</a:t>
            </a:r>
            <a:r>
              <a:rPr lang="fi-FI" sz="1200" dirty="0">
                <a:solidFill>
                  <a:schemeClr val="tx2"/>
                </a:solidFill>
              </a:rPr>
              <a:t> </a:t>
            </a:r>
            <a:r>
              <a:rPr lang="fi-FI" sz="1200" dirty="0" err="1">
                <a:solidFill>
                  <a:schemeClr val="tx2"/>
                </a:solidFill>
              </a:rPr>
              <a:t>biobanks</a:t>
            </a:r>
            <a:r>
              <a:rPr lang="fi-FI" sz="1200" dirty="0">
                <a:solidFill>
                  <a:schemeClr val="tx2"/>
                </a:solidFill>
              </a:rPr>
              <a:t>, </a:t>
            </a:r>
            <a:br>
              <a:rPr lang="fi-FI" sz="1200" dirty="0">
                <a:solidFill>
                  <a:schemeClr val="tx2"/>
                </a:solidFill>
              </a:rPr>
            </a:br>
            <a:r>
              <a:rPr lang="fi-FI" sz="1200" dirty="0" err="1">
                <a:solidFill>
                  <a:schemeClr val="tx2"/>
                </a:solidFill>
              </a:rPr>
              <a:t>their</a:t>
            </a:r>
            <a:r>
              <a:rPr lang="fi-FI" sz="1200" dirty="0">
                <a:solidFill>
                  <a:schemeClr val="tx2"/>
                </a:solidFill>
              </a:rPr>
              <a:t> </a:t>
            </a:r>
            <a:r>
              <a:rPr lang="fi-FI" sz="1200" dirty="0" err="1">
                <a:solidFill>
                  <a:schemeClr val="tx2"/>
                </a:solidFill>
              </a:rPr>
              <a:t>collections</a:t>
            </a:r>
            <a:r>
              <a:rPr lang="fi-FI" sz="1200" dirty="0">
                <a:solidFill>
                  <a:schemeClr val="tx2"/>
                </a:solidFill>
              </a:rPr>
              <a:t> and </a:t>
            </a:r>
            <a:r>
              <a:rPr lang="fi-FI" sz="1200" dirty="0" err="1">
                <a:solidFill>
                  <a:schemeClr val="tx2"/>
                </a:solidFill>
              </a:rPr>
              <a:t>services</a:t>
            </a:r>
            <a:endParaRPr lang="fi-FI" sz="1200" dirty="0">
              <a:solidFill>
                <a:schemeClr val="tx2"/>
              </a:solidFill>
            </a:endParaRPr>
          </a:p>
          <a:p>
            <a:pPr marL="171450" indent="-171450">
              <a:buFont typeface="Arial" panose="020B0604020202020204" pitchFamily="34" charset="0"/>
              <a:buChar char="•"/>
            </a:pPr>
            <a:r>
              <a:rPr lang="fi-FI" sz="1200" dirty="0" err="1">
                <a:solidFill>
                  <a:schemeClr val="tx2"/>
                </a:solidFill>
              </a:rPr>
              <a:t>Perform</a:t>
            </a:r>
            <a:r>
              <a:rPr lang="fi-FI" sz="1200" dirty="0">
                <a:solidFill>
                  <a:schemeClr val="tx2"/>
                </a:solidFill>
              </a:rPr>
              <a:t> </a:t>
            </a:r>
            <a:r>
              <a:rPr lang="fi-FI" sz="1200" dirty="0" err="1">
                <a:solidFill>
                  <a:schemeClr val="tx2"/>
                </a:solidFill>
              </a:rPr>
              <a:t>quick</a:t>
            </a:r>
            <a:r>
              <a:rPr lang="fi-FI" sz="1200" dirty="0">
                <a:solidFill>
                  <a:schemeClr val="tx2"/>
                </a:solidFill>
              </a:rPr>
              <a:t> </a:t>
            </a:r>
            <a:r>
              <a:rPr lang="fi-FI" sz="1200" dirty="0" err="1">
                <a:solidFill>
                  <a:schemeClr val="tx2"/>
                </a:solidFill>
              </a:rPr>
              <a:t>sample</a:t>
            </a:r>
            <a:r>
              <a:rPr lang="fi-FI" sz="1200" dirty="0">
                <a:solidFill>
                  <a:schemeClr val="tx2"/>
                </a:solidFill>
              </a:rPr>
              <a:t> and data </a:t>
            </a:r>
            <a:r>
              <a:rPr lang="fi-FI" sz="1200" dirty="0" err="1">
                <a:solidFill>
                  <a:schemeClr val="tx2"/>
                </a:solidFill>
              </a:rPr>
              <a:t>queries</a:t>
            </a:r>
            <a:r>
              <a:rPr lang="fi-FI" sz="1200" dirty="0">
                <a:solidFill>
                  <a:schemeClr val="tx2"/>
                </a:solidFill>
              </a:rPr>
              <a:t> </a:t>
            </a:r>
            <a:br>
              <a:rPr lang="fi-FI" sz="1200" dirty="0">
                <a:solidFill>
                  <a:schemeClr val="tx2"/>
                </a:solidFill>
              </a:rPr>
            </a:br>
            <a:r>
              <a:rPr lang="fi-FI" sz="1200" dirty="0" err="1">
                <a:solidFill>
                  <a:schemeClr val="tx2"/>
                </a:solidFill>
              </a:rPr>
              <a:t>by</a:t>
            </a:r>
            <a:r>
              <a:rPr lang="fi-FI" sz="1200" dirty="0">
                <a:solidFill>
                  <a:schemeClr val="tx2"/>
                </a:solidFill>
              </a:rPr>
              <a:t> </a:t>
            </a:r>
            <a:r>
              <a:rPr lang="fi-FI" sz="1200" dirty="0" err="1">
                <a:solidFill>
                  <a:schemeClr val="tx2"/>
                </a:solidFill>
              </a:rPr>
              <a:t>browsing</a:t>
            </a:r>
            <a:r>
              <a:rPr lang="fi-FI" sz="1200" dirty="0">
                <a:solidFill>
                  <a:schemeClr val="tx2"/>
                </a:solidFill>
              </a:rPr>
              <a:t> </a:t>
            </a:r>
            <a:r>
              <a:rPr lang="fi-FI" sz="1200" dirty="0" err="1">
                <a:solidFill>
                  <a:schemeClr val="tx2"/>
                </a:solidFill>
              </a:rPr>
              <a:t>biobank</a:t>
            </a:r>
            <a:r>
              <a:rPr lang="fi-FI" sz="1200" dirty="0">
                <a:solidFill>
                  <a:schemeClr val="tx2"/>
                </a:solidFill>
              </a:rPr>
              <a:t> </a:t>
            </a:r>
            <a:r>
              <a:rPr lang="fi-FI" sz="1200" dirty="0" err="1">
                <a:solidFill>
                  <a:schemeClr val="tx2"/>
                </a:solidFill>
              </a:rPr>
              <a:t>collections</a:t>
            </a:r>
            <a:endParaRPr lang="fi-FI" sz="1200" dirty="0">
              <a:solidFill>
                <a:schemeClr val="tx2"/>
              </a:solidFill>
            </a:endParaRPr>
          </a:p>
          <a:p>
            <a:pPr marL="171450" indent="-171450">
              <a:buFont typeface="Arial" panose="020B0604020202020204" pitchFamily="34" charset="0"/>
              <a:buChar char="•"/>
            </a:pPr>
            <a:r>
              <a:rPr lang="fi-FI" sz="1200" dirty="0">
                <a:solidFill>
                  <a:schemeClr val="tx2"/>
                </a:solidFill>
              </a:rPr>
              <a:t>Reach </a:t>
            </a:r>
            <a:r>
              <a:rPr lang="fi-FI" sz="1200" dirty="0" err="1">
                <a:solidFill>
                  <a:schemeClr val="tx2"/>
                </a:solidFill>
              </a:rPr>
              <a:t>all</a:t>
            </a:r>
            <a:r>
              <a:rPr lang="fi-FI" sz="1200" dirty="0">
                <a:solidFill>
                  <a:schemeClr val="tx2"/>
                </a:solidFill>
              </a:rPr>
              <a:t> </a:t>
            </a:r>
            <a:r>
              <a:rPr lang="fi-FI" sz="1200" dirty="0" err="1">
                <a:solidFill>
                  <a:schemeClr val="tx2"/>
                </a:solidFill>
              </a:rPr>
              <a:t>public</a:t>
            </a:r>
            <a:r>
              <a:rPr lang="fi-FI" sz="1200" dirty="0">
                <a:solidFill>
                  <a:schemeClr val="tx2"/>
                </a:solidFill>
              </a:rPr>
              <a:t> </a:t>
            </a:r>
            <a:r>
              <a:rPr lang="fi-FI" sz="1200" dirty="0" err="1">
                <a:solidFill>
                  <a:schemeClr val="tx2"/>
                </a:solidFill>
              </a:rPr>
              <a:t>biobanks</a:t>
            </a:r>
            <a:r>
              <a:rPr lang="fi-FI" sz="1200" dirty="0">
                <a:solidFill>
                  <a:schemeClr val="tx2"/>
                </a:solidFill>
              </a:rPr>
              <a:t> in Finland </a:t>
            </a:r>
            <a:r>
              <a:rPr lang="fi-FI" sz="1200" dirty="0" err="1">
                <a:solidFill>
                  <a:schemeClr val="tx2"/>
                </a:solidFill>
              </a:rPr>
              <a:t>with</a:t>
            </a:r>
            <a:r>
              <a:rPr lang="fi-FI" sz="1200" dirty="0">
                <a:solidFill>
                  <a:schemeClr val="tx2"/>
                </a:solidFill>
              </a:rPr>
              <a:t> </a:t>
            </a:r>
            <a:r>
              <a:rPr lang="fi-FI" sz="1200" dirty="0" err="1">
                <a:solidFill>
                  <a:schemeClr val="tx2"/>
                </a:solidFill>
              </a:rPr>
              <a:t>one</a:t>
            </a:r>
            <a:r>
              <a:rPr lang="fi-FI" sz="1200" dirty="0">
                <a:solidFill>
                  <a:schemeClr val="tx2"/>
                </a:solidFill>
              </a:rPr>
              <a:t> </a:t>
            </a:r>
            <a:r>
              <a:rPr lang="fi-FI" sz="1200" dirty="0" err="1">
                <a:solidFill>
                  <a:schemeClr val="tx2"/>
                </a:solidFill>
              </a:rPr>
              <a:t>feasibility</a:t>
            </a:r>
            <a:r>
              <a:rPr lang="fi-FI" sz="1200" dirty="0">
                <a:solidFill>
                  <a:schemeClr val="tx2"/>
                </a:solidFill>
              </a:rPr>
              <a:t> and </a:t>
            </a:r>
            <a:r>
              <a:rPr lang="fi-FI" sz="1200" dirty="0" err="1">
                <a:solidFill>
                  <a:schemeClr val="tx2"/>
                </a:solidFill>
              </a:rPr>
              <a:t>one</a:t>
            </a:r>
            <a:r>
              <a:rPr lang="fi-FI" sz="1200" dirty="0">
                <a:solidFill>
                  <a:schemeClr val="tx2"/>
                </a:solidFill>
              </a:rPr>
              <a:t> </a:t>
            </a:r>
            <a:r>
              <a:rPr lang="fi-FI" sz="1200" dirty="0" err="1">
                <a:solidFill>
                  <a:schemeClr val="tx2"/>
                </a:solidFill>
              </a:rPr>
              <a:t>access</a:t>
            </a:r>
            <a:r>
              <a:rPr lang="fi-FI" sz="1200" dirty="0">
                <a:solidFill>
                  <a:schemeClr val="tx2"/>
                </a:solidFill>
              </a:rPr>
              <a:t> </a:t>
            </a:r>
            <a:r>
              <a:rPr lang="fi-FI" sz="1200" dirty="0" err="1">
                <a:solidFill>
                  <a:schemeClr val="tx2"/>
                </a:solidFill>
              </a:rPr>
              <a:t>request</a:t>
            </a:r>
            <a:endParaRPr lang="fi-FI" sz="1200" dirty="0">
              <a:solidFill>
                <a:schemeClr val="tx2"/>
              </a:solidFill>
            </a:endParaRPr>
          </a:p>
          <a:p>
            <a:pPr marL="171450" indent="-171450">
              <a:buFont typeface="Arial" panose="020B0604020202020204" pitchFamily="34" charset="0"/>
              <a:buChar char="•"/>
            </a:pPr>
            <a:r>
              <a:rPr lang="fi-FI" sz="1200" dirty="0" err="1">
                <a:solidFill>
                  <a:schemeClr val="tx2"/>
                </a:solidFill>
              </a:rPr>
              <a:t>Only</a:t>
            </a:r>
            <a:r>
              <a:rPr lang="fi-FI" sz="1200" dirty="0">
                <a:solidFill>
                  <a:schemeClr val="tx2"/>
                </a:solidFill>
              </a:rPr>
              <a:t> </a:t>
            </a:r>
            <a:r>
              <a:rPr lang="fi-FI" sz="1200" dirty="0" err="1">
                <a:solidFill>
                  <a:schemeClr val="tx2"/>
                </a:solidFill>
              </a:rPr>
              <a:t>one</a:t>
            </a:r>
            <a:r>
              <a:rPr lang="fi-FI" sz="1200" dirty="0">
                <a:solidFill>
                  <a:schemeClr val="tx2"/>
                </a:solidFill>
              </a:rPr>
              <a:t> </a:t>
            </a:r>
            <a:r>
              <a:rPr lang="fi-FI" sz="1200" dirty="0" err="1">
                <a:solidFill>
                  <a:schemeClr val="tx2"/>
                </a:solidFill>
              </a:rPr>
              <a:t>material</a:t>
            </a:r>
            <a:r>
              <a:rPr lang="fi-FI" sz="1200" dirty="0">
                <a:solidFill>
                  <a:schemeClr val="tx2"/>
                </a:solidFill>
              </a:rPr>
              <a:t> </a:t>
            </a:r>
            <a:r>
              <a:rPr lang="fi-FI" sz="1200" dirty="0" err="1">
                <a:solidFill>
                  <a:schemeClr val="tx2"/>
                </a:solidFill>
              </a:rPr>
              <a:t>transfer</a:t>
            </a:r>
            <a:r>
              <a:rPr lang="fi-FI" sz="1200" dirty="0">
                <a:solidFill>
                  <a:schemeClr val="tx2"/>
                </a:solidFill>
              </a:rPr>
              <a:t> </a:t>
            </a:r>
            <a:r>
              <a:rPr lang="fi-FI" sz="1200" dirty="0" err="1">
                <a:solidFill>
                  <a:schemeClr val="tx2"/>
                </a:solidFill>
              </a:rPr>
              <a:t>agreement</a:t>
            </a:r>
            <a:r>
              <a:rPr lang="fi-FI" sz="1200" dirty="0">
                <a:solidFill>
                  <a:schemeClr val="tx2"/>
                </a:solidFill>
              </a:rPr>
              <a:t> (MTA) </a:t>
            </a:r>
            <a:r>
              <a:rPr lang="fi-FI" sz="1200" dirty="0" err="1">
                <a:solidFill>
                  <a:schemeClr val="tx2"/>
                </a:solidFill>
              </a:rPr>
              <a:t>needed</a:t>
            </a:r>
            <a:endParaRPr lang="fi-FI" sz="1200" dirty="0">
              <a:solidFill>
                <a:schemeClr val="tx2"/>
              </a:solidFill>
            </a:endParaRPr>
          </a:p>
          <a:p>
            <a:pPr marL="171450" indent="-171450">
              <a:buFont typeface="Arial" panose="020B0604020202020204" pitchFamily="34" charset="0"/>
              <a:buChar char="•"/>
            </a:pPr>
            <a:r>
              <a:rPr lang="fi-FI" sz="1200" dirty="0" err="1">
                <a:solidFill>
                  <a:schemeClr val="tx2"/>
                </a:solidFill>
              </a:rPr>
              <a:t>Possibility</a:t>
            </a:r>
            <a:r>
              <a:rPr lang="fi-FI" sz="1200" dirty="0">
                <a:solidFill>
                  <a:schemeClr val="tx2"/>
                </a:solidFill>
              </a:rPr>
              <a:t> for </a:t>
            </a:r>
            <a:r>
              <a:rPr lang="fi-FI" sz="1200" dirty="0" err="1">
                <a:solidFill>
                  <a:schemeClr val="tx2"/>
                </a:solidFill>
              </a:rPr>
              <a:t>recontacting</a:t>
            </a:r>
            <a:r>
              <a:rPr lang="fi-FI" sz="1200" dirty="0">
                <a:solidFill>
                  <a:schemeClr val="tx2"/>
                </a:solidFill>
              </a:rPr>
              <a:t> </a:t>
            </a:r>
            <a:r>
              <a:rPr lang="fi-FI" sz="1200" dirty="0" err="1">
                <a:solidFill>
                  <a:schemeClr val="tx2"/>
                </a:solidFill>
              </a:rPr>
              <a:t>donors</a:t>
            </a:r>
            <a:r>
              <a:rPr lang="fi-FI" sz="1200" dirty="0">
                <a:solidFill>
                  <a:schemeClr val="tx2"/>
                </a:solidFill>
              </a:rPr>
              <a:t> for </a:t>
            </a:r>
            <a:r>
              <a:rPr lang="fi-FI" sz="1200" dirty="0" err="1">
                <a:solidFill>
                  <a:schemeClr val="tx2"/>
                </a:solidFill>
              </a:rPr>
              <a:t>future</a:t>
            </a:r>
            <a:r>
              <a:rPr lang="fi-FI" sz="1200" dirty="0">
                <a:solidFill>
                  <a:schemeClr val="tx2"/>
                </a:solidFill>
              </a:rPr>
              <a:t> </a:t>
            </a:r>
            <a:r>
              <a:rPr lang="fi-FI" sz="1200" dirty="0" err="1">
                <a:solidFill>
                  <a:schemeClr val="tx2"/>
                </a:solidFill>
              </a:rPr>
              <a:t>studies</a:t>
            </a:r>
            <a:endParaRPr lang="fi-FI" sz="1200" dirty="0">
              <a:solidFill>
                <a:schemeClr val="tx2"/>
              </a:solidFill>
            </a:endParaRPr>
          </a:p>
        </p:txBody>
      </p:sp>
      <p:cxnSp>
        <p:nvCxnSpPr>
          <p:cNvPr id="177" name="Kulmayhdysviiva 176">
            <a:extLst>
              <a:ext uri="{FF2B5EF4-FFF2-40B4-BE49-F238E27FC236}">
                <a16:creationId xmlns:a16="http://schemas.microsoft.com/office/drawing/2014/main" id="{DFC15B8F-3F3E-F5E9-3DE7-D2AD769EFADC}"/>
              </a:ext>
            </a:extLst>
          </p:cNvPr>
          <p:cNvCxnSpPr>
            <a:cxnSpLocks/>
            <a:stCxn id="19" idx="3"/>
          </p:cNvCxnSpPr>
          <p:nvPr/>
        </p:nvCxnSpPr>
        <p:spPr>
          <a:xfrm flipV="1">
            <a:off x="1437262" y="2735920"/>
            <a:ext cx="329945" cy="220541"/>
          </a:xfrm>
          <a:prstGeom prst="bentConnector2">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9" name="Kulmayhdysviiva 178">
            <a:extLst>
              <a:ext uri="{FF2B5EF4-FFF2-40B4-BE49-F238E27FC236}">
                <a16:creationId xmlns:a16="http://schemas.microsoft.com/office/drawing/2014/main" id="{6A7A2BD8-5A52-39EC-BD18-20A842E3A4FF}"/>
              </a:ext>
            </a:extLst>
          </p:cNvPr>
          <p:cNvCxnSpPr>
            <a:cxnSpLocks/>
          </p:cNvCxnSpPr>
          <p:nvPr/>
        </p:nvCxnSpPr>
        <p:spPr>
          <a:xfrm flipV="1">
            <a:off x="1772770" y="2678472"/>
            <a:ext cx="2033973" cy="274922"/>
          </a:xfrm>
          <a:prstGeom prst="bentConnector2">
            <a:avLst/>
          </a:prstGeom>
          <a:ln w="1905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1" name="Suora yhdysviiva 180">
            <a:extLst>
              <a:ext uri="{FF2B5EF4-FFF2-40B4-BE49-F238E27FC236}">
                <a16:creationId xmlns:a16="http://schemas.microsoft.com/office/drawing/2014/main" id="{C7994E3E-1DE2-B7C0-D9E0-6D7DF36BEE7F}"/>
              </a:ext>
            </a:extLst>
          </p:cNvPr>
          <p:cNvCxnSpPr>
            <a:cxnSpLocks/>
          </p:cNvCxnSpPr>
          <p:nvPr/>
        </p:nvCxnSpPr>
        <p:spPr>
          <a:xfrm>
            <a:off x="3806743" y="2953394"/>
            <a:ext cx="0" cy="268040"/>
          </a:xfrm>
          <a:prstGeom prst="line">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Kulmayhdysviiva 184">
            <a:extLst>
              <a:ext uri="{FF2B5EF4-FFF2-40B4-BE49-F238E27FC236}">
                <a16:creationId xmlns:a16="http://schemas.microsoft.com/office/drawing/2014/main" id="{8A9A8DA7-B940-3574-4F42-62166BFB426D}"/>
              </a:ext>
            </a:extLst>
          </p:cNvPr>
          <p:cNvCxnSpPr>
            <a:cxnSpLocks/>
            <a:stCxn id="22" idx="1"/>
          </p:cNvCxnSpPr>
          <p:nvPr/>
        </p:nvCxnSpPr>
        <p:spPr>
          <a:xfrm rot="10800000" flipV="1">
            <a:off x="2526483" y="2164517"/>
            <a:ext cx="259412" cy="1740090"/>
          </a:xfrm>
          <a:prstGeom prst="bentConnector2">
            <a:avLst/>
          </a:prstGeom>
          <a:ln w="19050">
            <a:solidFill>
              <a:srgbClr val="96C5E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Kulmayhdysviiva 199">
            <a:extLst>
              <a:ext uri="{FF2B5EF4-FFF2-40B4-BE49-F238E27FC236}">
                <a16:creationId xmlns:a16="http://schemas.microsoft.com/office/drawing/2014/main" id="{4E6DE73B-01A9-4D16-2C75-4B023DCFF061}"/>
              </a:ext>
            </a:extLst>
          </p:cNvPr>
          <p:cNvCxnSpPr>
            <a:cxnSpLocks/>
            <a:stCxn id="22" idx="3"/>
          </p:cNvCxnSpPr>
          <p:nvPr/>
        </p:nvCxnSpPr>
        <p:spPr>
          <a:xfrm flipV="1">
            <a:off x="4804382" y="1866085"/>
            <a:ext cx="787168" cy="298432"/>
          </a:xfrm>
          <a:prstGeom prst="bentConnector3">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Kulmayhdysviiva 202">
            <a:extLst>
              <a:ext uri="{FF2B5EF4-FFF2-40B4-BE49-F238E27FC236}">
                <a16:creationId xmlns:a16="http://schemas.microsoft.com/office/drawing/2014/main" id="{89960C1E-178A-3E35-EAE8-59309D92AC94}"/>
              </a:ext>
            </a:extLst>
          </p:cNvPr>
          <p:cNvCxnSpPr>
            <a:cxnSpLocks/>
            <a:endCxn id="28" idx="0"/>
          </p:cNvCxnSpPr>
          <p:nvPr/>
        </p:nvCxnSpPr>
        <p:spPr>
          <a:xfrm>
            <a:off x="6461065" y="1866085"/>
            <a:ext cx="619910" cy="136627"/>
          </a:xfrm>
          <a:prstGeom prst="bentConnector2">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Kulmayhdysviiva 209">
            <a:extLst>
              <a:ext uri="{FF2B5EF4-FFF2-40B4-BE49-F238E27FC236}">
                <a16:creationId xmlns:a16="http://schemas.microsoft.com/office/drawing/2014/main" id="{33DB5806-09C4-0010-0316-1E791340A671}"/>
              </a:ext>
            </a:extLst>
          </p:cNvPr>
          <p:cNvCxnSpPr>
            <a:cxnSpLocks/>
            <a:stCxn id="240" idx="3"/>
            <a:endCxn id="29" idx="0"/>
          </p:cNvCxnSpPr>
          <p:nvPr/>
        </p:nvCxnSpPr>
        <p:spPr>
          <a:xfrm>
            <a:off x="6580855" y="3727875"/>
            <a:ext cx="500120" cy="265796"/>
          </a:xfrm>
          <a:prstGeom prst="bentConnector2">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Kulmayhdysviiva 211">
            <a:extLst>
              <a:ext uri="{FF2B5EF4-FFF2-40B4-BE49-F238E27FC236}">
                <a16:creationId xmlns:a16="http://schemas.microsoft.com/office/drawing/2014/main" id="{343436C6-EAB8-2A73-CD94-2C82494ADD46}"/>
              </a:ext>
            </a:extLst>
          </p:cNvPr>
          <p:cNvCxnSpPr>
            <a:cxnSpLocks/>
            <a:stCxn id="29" idx="2"/>
          </p:cNvCxnSpPr>
          <p:nvPr/>
        </p:nvCxnSpPr>
        <p:spPr>
          <a:xfrm rot="5400000">
            <a:off x="6681947" y="4388564"/>
            <a:ext cx="211791" cy="586266"/>
          </a:xfrm>
          <a:prstGeom prst="bentConnector2">
            <a:avLst/>
          </a:prstGeom>
          <a:ln w="19050">
            <a:solidFill>
              <a:srgbClr val="96C5E1"/>
            </a:solidFill>
            <a:tailEnd type="oval"/>
          </a:ln>
        </p:spPr>
        <p:style>
          <a:lnRef idx="1">
            <a:schemeClr val="accent1"/>
          </a:lnRef>
          <a:fillRef idx="0">
            <a:schemeClr val="accent1"/>
          </a:fillRef>
          <a:effectRef idx="0">
            <a:schemeClr val="accent1"/>
          </a:effectRef>
          <a:fontRef idx="minor">
            <a:schemeClr val="tx1"/>
          </a:fontRef>
        </p:style>
      </p:cxnSp>
      <p:grpSp>
        <p:nvGrpSpPr>
          <p:cNvPr id="246" name="Ryhmä 245">
            <a:extLst>
              <a:ext uri="{FF2B5EF4-FFF2-40B4-BE49-F238E27FC236}">
                <a16:creationId xmlns:a16="http://schemas.microsoft.com/office/drawing/2014/main" id="{0C3C25A4-BE98-6823-F364-E0E6296478FF}"/>
              </a:ext>
            </a:extLst>
          </p:cNvPr>
          <p:cNvGrpSpPr/>
          <p:nvPr/>
        </p:nvGrpSpPr>
        <p:grpSpPr>
          <a:xfrm>
            <a:off x="974302" y="1531928"/>
            <a:ext cx="1312773" cy="1200831"/>
            <a:chOff x="974302" y="1531928"/>
            <a:chExt cx="1312773" cy="1200831"/>
          </a:xfrm>
        </p:grpSpPr>
        <p:pic>
          <p:nvPicPr>
            <p:cNvPr id="221" name="Kuva 220">
              <a:extLst>
                <a:ext uri="{FF2B5EF4-FFF2-40B4-BE49-F238E27FC236}">
                  <a16:creationId xmlns:a16="http://schemas.microsoft.com/office/drawing/2014/main" id="{75E3059C-C21A-E27F-D01E-5B4D6F681D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4302" y="1531928"/>
              <a:ext cx="1312773" cy="1200831"/>
            </a:xfrm>
            <a:prstGeom prst="rect">
              <a:avLst/>
            </a:prstGeom>
          </p:spPr>
        </p:pic>
        <p:sp>
          <p:nvSpPr>
            <p:cNvPr id="222" name="Tekstiruutu 221">
              <a:extLst>
                <a:ext uri="{FF2B5EF4-FFF2-40B4-BE49-F238E27FC236}">
                  <a16:creationId xmlns:a16="http://schemas.microsoft.com/office/drawing/2014/main" id="{9784B861-DE2C-21BF-75EF-4A9A6D2D0D5F}"/>
                </a:ext>
              </a:extLst>
            </p:cNvPr>
            <p:cNvSpPr txBox="1"/>
            <p:nvPr/>
          </p:nvSpPr>
          <p:spPr>
            <a:xfrm>
              <a:off x="1189195" y="1820280"/>
              <a:ext cx="974819" cy="646331"/>
            </a:xfrm>
            <a:prstGeom prst="rect">
              <a:avLst/>
            </a:prstGeom>
            <a:noFill/>
          </p:spPr>
          <p:txBody>
            <a:bodyPr wrap="square" rtlCol="0">
              <a:spAutoFit/>
            </a:bodyPr>
            <a:lstStyle/>
            <a:p>
              <a:pPr algn="ctr"/>
              <a:r>
                <a:rPr lang="fi-FI" sz="1200" dirty="0">
                  <a:solidFill>
                    <a:schemeClr val="bg1"/>
                  </a:solidFill>
                </a:rPr>
                <a:t>Permit Application</a:t>
              </a:r>
            </a:p>
            <a:p>
              <a:pPr algn="ctr"/>
              <a:endParaRPr lang="fi-FI" sz="1200" dirty="0"/>
            </a:p>
          </p:txBody>
        </p:sp>
      </p:grpSp>
      <p:grpSp>
        <p:nvGrpSpPr>
          <p:cNvPr id="237" name="Ryhmä 236">
            <a:extLst>
              <a:ext uri="{FF2B5EF4-FFF2-40B4-BE49-F238E27FC236}">
                <a16:creationId xmlns:a16="http://schemas.microsoft.com/office/drawing/2014/main" id="{99C31274-E766-B1F9-410C-CB29BC060F8B}"/>
              </a:ext>
            </a:extLst>
          </p:cNvPr>
          <p:cNvGrpSpPr/>
          <p:nvPr/>
        </p:nvGrpSpPr>
        <p:grpSpPr>
          <a:xfrm>
            <a:off x="5459832" y="1401302"/>
            <a:ext cx="1153113" cy="969990"/>
            <a:chOff x="5417454" y="1309025"/>
            <a:chExt cx="1153113" cy="969990"/>
          </a:xfrm>
        </p:grpSpPr>
        <p:pic>
          <p:nvPicPr>
            <p:cNvPr id="219" name="Kuva 218">
              <a:extLst>
                <a:ext uri="{FF2B5EF4-FFF2-40B4-BE49-F238E27FC236}">
                  <a16:creationId xmlns:a16="http://schemas.microsoft.com/office/drawing/2014/main" id="{F150BFDF-2853-B3DB-D58D-6F334AFFC0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417454" y="1309025"/>
              <a:ext cx="1149227" cy="969990"/>
            </a:xfrm>
            <a:prstGeom prst="rect">
              <a:avLst/>
            </a:prstGeom>
          </p:spPr>
        </p:pic>
        <p:sp>
          <p:nvSpPr>
            <p:cNvPr id="229" name="Tekstiruutu 228">
              <a:extLst>
                <a:ext uri="{FF2B5EF4-FFF2-40B4-BE49-F238E27FC236}">
                  <a16:creationId xmlns:a16="http://schemas.microsoft.com/office/drawing/2014/main" id="{8AFC8ABD-D1E1-614D-FFF5-42D28BD421F5}"/>
                </a:ext>
              </a:extLst>
            </p:cNvPr>
            <p:cNvSpPr txBox="1"/>
            <p:nvPr/>
          </p:nvSpPr>
          <p:spPr>
            <a:xfrm>
              <a:off x="5595748" y="1537084"/>
              <a:ext cx="974819" cy="461665"/>
            </a:xfrm>
            <a:prstGeom prst="rect">
              <a:avLst/>
            </a:prstGeom>
            <a:noFill/>
          </p:spPr>
          <p:txBody>
            <a:bodyPr wrap="square" rtlCol="0">
              <a:spAutoFit/>
            </a:bodyPr>
            <a:lstStyle/>
            <a:p>
              <a:pPr algn="ctr"/>
              <a:r>
                <a:rPr lang="fi-FI" sz="1200" dirty="0">
                  <a:solidFill>
                    <a:schemeClr val="bg1"/>
                  </a:solidFill>
                </a:rPr>
                <a:t>Data</a:t>
              </a:r>
            </a:p>
            <a:p>
              <a:pPr algn="ctr"/>
              <a:r>
                <a:rPr lang="fi-FI" sz="1200" dirty="0" err="1">
                  <a:solidFill>
                    <a:schemeClr val="bg1"/>
                  </a:solidFill>
                </a:rPr>
                <a:t>requests</a:t>
              </a:r>
              <a:endParaRPr lang="fi-FI" sz="1200" dirty="0">
                <a:solidFill>
                  <a:schemeClr val="bg1"/>
                </a:solidFill>
              </a:endParaRPr>
            </a:p>
          </p:txBody>
        </p:sp>
      </p:grpSp>
      <p:grpSp>
        <p:nvGrpSpPr>
          <p:cNvPr id="238" name="Ryhmä 237">
            <a:extLst>
              <a:ext uri="{FF2B5EF4-FFF2-40B4-BE49-F238E27FC236}">
                <a16:creationId xmlns:a16="http://schemas.microsoft.com/office/drawing/2014/main" id="{B89F396A-3D49-A3BE-AB85-9CB6707E61D1}"/>
              </a:ext>
            </a:extLst>
          </p:cNvPr>
          <p:cNvGrpSpPr/>
          <p:nvPr/>
        </p:nvGrpSpPr>
        <p:grpSpPr>
          <a:xfrm>
            <a:off x="5450269" y="3248731"/>
            <a:ext cx="1149227" cy="969990"/>
            <a:chOff x="5439981" y="1288773"/>
            <a:chExt cx="1149227" cy="969990"/>
          </a:xfrm>
        </p:grpSpPr>
        <p:pic>
          <p:nvPicPr>
            <p:cNvPr id="239" name="Kuva 238">
              <a:extLst>
                <a:ext uri="{FF2B5EF4-FFF2-40B4-BE49-F238E27FC236}">
                  <a16:creationId xmlns:a16="http://schemas.microsoft.com/office/drawing/2014/main" id="{C8023F52-A600-D95A-2978-01789F1C64E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439981" y="1288773"/>
              <a:ext cx="1149227" cy="969990"/>
            </a:xfrm>
            <a:prstGeom prst="rect">
              <a:avLst/>
            </a:prstGeom>
          </p:spPr>
        </p:pic>
        <p:sp>
          <p:nvSpPr>
            <p:cNvPr id="240" name="Tekstiruutu 239">
              <a:extLst>
                <a:ext uri="{FF2B5EF4-FFF2-40B4-BE49-F238E27FC236}">
                  <a16:creationId xmlns:a16="http://schemas.microsoft.com/office/drawing/2014/main" id="{C63A9E1F-100E-C613-40D7-2F83BCB168F4}"/>
                </a:ext>
              </a:extLst>
            </p:cNvPr>
            <p:cNvSpPr txBox="1"/>
            <p:nvPr/>
          </p:nvSpPr>
          <p:spPr>
            <a:xfrm>
              <a:off x="5595748" y="1537084"/>
              <a:ext cx="974819" cy="461665"/>
            </a:xfrm>
            <a:prstGeom prst="rect">
              <a:avLst/>
            </a:prstGeom>
            <a:noFill/>
          </p:spPr>
          <p:txBody>
            <a:bodyPr wrap="square" rtlCol="0">
              <a:spAutoFit/>
            </a:bodyPr>
            <a:lstStyle/>
            <a:p>
              <a:pPr algn="ctr"/>
              <a:r>
                <a:rPr lang="fi-FI" sz="1200" dirty="0">
                  <a:solidFill>
                    <a:schemeClr val="bg1"/>
                  </a:solidFill>
                </a:rPr>
                <a:t>Data</a:t>
              </a:r>
            </a:p>
            <a:p>
              <a:pPr algn="ctr"/>
              <a:r>
                <a:rPr lang="fi-FI" sz="1200" dirty="0" err="1">
                  <a:solidFill>
                    <a:schemeClr val="bg1"/>
                  </a:solidFill>
                </a:rPr>
                <a:t>requests</a:t>
              </a:r>
              <a:endParaRPr lang="fi-FI" sz="1200" dirty="0">
                <a:solidFill>
                  <a:schemeClr val="bg1"/>
                </a:solidFill>
              </a:endParaRPr>
            </a:p>
          </p:txBody>
        </p:sp>
      </p:grpSp>
      <p:cxnSp>
        <p:nvCxnSpPr>
          <p:cNvPr id="255" name="Suora yhdysviiva 254">
            <a:extLst>
              <a:ext uri="{FF2B5EF4-FFF2-40B4-BE49-F238E27FC236}">
                <a16:creationId xmlns:a16="http://schemas.microsoft.com/office/drawing/2014/main" id="{5FBC55FB-67D8-D26D-8DE8-ADC28619D401}"/>
              </a:ext>
            </a:extLst>
          </p:cNvPr>
          <p:cNvCxnSpPr>
            <a:cxnSpLocks/>
            <a:stCxn id="239" idx="1"/>
          </p:cNvCxnSpPr>
          <p:nvPr/>
        </p:nvCxnSpPr>
        <p:spPr>
          <a:xfrm flipH="1">
            <a:off x="5218771" y="3733726"/>
            <a:ext cx="231498" cy="0"/>
          </a:xfrm>
          <a:prstGeom prst="line">
            <a:avLst/>
          </a:prstGeom>
          <a:ln w="19050" cap="rnd">
            <a:solidFill>
              <a:srgbClr val="00A061"/>
            </a:solidFill>
          </a:ln>
        </p:spPr>
        <p:style>
          <a:lnRef idx="1">
            <a:schemeClr val="accent1"/>
          </a:lnRef>
          <a:fillRef idx="0">
            <a:schemeClr val="accent1"/>
          </a:fillRef>
          <a:effectRef idx="0">
            <a:schemeClr val="accent1"/>
          </a:effectRef>
          <a:fontRef idx="minor">
            <a:schemeClr val="tx1"/>
          </a:fontRef>
        </p:style>
      </p:cxnSp>
      <p:grpSp>
        <p:nvGrpSpPr>
          <p:cNvPr id="242" name="Ryhmä 241">
            <a:extLst>
              <a:ext uri="{FF2B5EF4-FFF2-40B4-BE49-F238E27FC236}">
                <a16:creationId xmlns:a16="http://schemas.microsoft.com/office/drawing/2014/main" id="{08C20088-B597-B5D4-6794-9A9EF9DE76FD}"/>
              </a:ext>
            </a:extLst>
          </p:cNvPr>
          <p:cNvGrpSpPr/>
          <p:nvPr/>
        </p:nvGrpSpPr>
        <p:grpSpPr>
          <a:xfrm>
            <a:off x="5200075" y="4380098"/>
            <a:ext cx="1695362" cy="713090"/>
            <a:chOff x="5085525" y="2563688"/>
            <a:chExt cx="1777544" cy="713090"/>
          </a:xfrm>
        </p:grpSpPr>
        <p:pic>
          <p:nvPicPr>
            <p:cNvPr id="243" name="Kuva 242">
              <a:extLst>
                <a:ext uri="{FF2B5EF4-FFF2-40B4-BE49-F238E27FC236}">
                  <a16:creationId xmlns:a16="http://schemas.microsoft.com/office/drawing/2014/main" id="{14C678D4-C2DD-E28E-D50E-FC776DC9D8F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V="1">
              <a:off x="5452101" y="2563688"/>
              <a:ext cx="1302315" cy="713090"/>
            </a:xfrm>
            <a:prstGeom prst="rect">
              <a:avLst/>
            </a:prstGeom>
          </p:spPr>
        </p:pic>
        <p:sp>
          <p:nvSpPr>
            <p:cNvPr id="244" name="Tekstiruutu 243">
              <a:extLst>
                <a:ext uri="{FF2B5EF4-FFF2-40B4-BE49-F238E27FC236}">
                  <a16:creationId xmlns:a16="http://schemas.microsoft.com/office/drawing/2014/main" id="{D943DA7D-5E47-1B4D-380D-CDDC5646617B}"/>
                </a:ext>
              </a:extLst>
            </p:cNvPr>
            <p:cNvSpPr txBox="1"/>
            <p:nvPr/>
          </p:nvSpPr>
          <p:spPr>
            <a:xfrm>
              <a:off x="5085525" y="2609457"/>
              <a:ext cx="1777544" cy="461665"/>
            </a:xfrm>
            <a:prstGeom prst="rect">
              <a:avLst/>
            </a:prstGeom>
            <a:noFill/>
          </p:spPr>
          <p:txBody>
            <a:bodyPr wrap="square" rtlCol="0">
              <a:spAutoFit/>
            </a:bodyPr>
            <a:lstStyle/>
            <a:p>
              <a:pPr algn="ctr"/>
              <a:r>
                <a:rPr lang="fi-FI" sz="1200" dirty="0">
                  <a:solidFill>
                    <a:schemeClr val="tx2"/>
                  </a:solidFill>
                </a:rPr>
                <a:t>Data    </a:t>
              </a:r>
            </a:p>
            <a:p>
              <a:pPr algn="ctr"/>
              <a:r>
                <a:rPr lang="fi-FI" sz="1200" dirty="0">
                  <a:solidFill>
                    <a:schemeClr val="tx2"/>
                  </a:solidFill>
                </a:rPr>
                <a:t>               </a:t>
              </a:r>
              <a:r>
                <a:rPr lang="fi-FI" sz="1200" dirty="0" err="1">
                  <a:solidFill>
                    <a:schemeClr val="tx2"/>
                  </a:solidFill>
                </a:rPr>
                <a:t>collection</a:t>
              </a:r>
              <a:endParaRPr lang="fi-FI" sz="1200" dirty="0">
                <a:solidFill>
                  <a:schemeClr val="tx2"/>
                </a:solidFill>
              </a:endParaRPr>
            </a:p>
          </p:txBody>
        </p:sp>
      </p:grpSp>
      <p:cxnSp>
        <p:nvCxnSpPr>
          <p:cNvPr id="264" name="Suora yhdysviiva 263">
            <a:extLst>
              <a:ext uri="{FF2B5EF4-FFF2-40B4-BE49-F238E27FC236}">
                <a16:creationId xmlns:a16="http://schemas.microsoft.com/office/drawing/2014/main" id="{9D47B337-79E2-587B-5ED1-7A65100A18AB}"/>
              </a:ext>
            </a:extLst>
          </p:cNvPr>
          <p:cNvCxnSpPr>
            <a:cxnSpLocks/>
          </p:cNvCxnSpPr>
          <p:nvPr/>
        </p:nvCxnSpPr>
        <p:spPr>
          <a:xfrm>
            <a:off x="1843668" y="3908917"/>
            <a:ext cx="952462" cy="0"/>
          </a:xfrm>
          <a:prstGeom prst="line">
            <a:avLst/>
          </a:prstGeom>
          <a:ln w="19050">
            <a:solidFill>
              <a:srgbClr val="96C6E1"/>
            </a:solidFill>
          </a:ln>
        </p:spPr>
        <p:style>
          <a:lnRef idx="1">
            <a:schemeClr val="accent1"/>
          </a:lnRef>
          <a:fillRef idx="0">
            <a:schemeClr val="accent1"/>
          </a:fillRef>
          <a:effectRef idx="0">
            <a:schemeClr val="accent1"/>
          </a:effectRef>
          <a:fontRef idx="minor">
            <a:schemeClr val="tx1"/>
          </a:fontRef>
        </p:style>
      </p:cxnSp>
      <p:grpSp>
        <p:nvGrpSpPr>
          <p:cNvPr id="267" name="Ryhmä 266">
            <a:extLst>
              <a:ext uri="{FF2B5EF4-FFF2-40B4-BE49-F238E27FC236}">
                <a16:creationId xmlns:a16="http://schemas.microsoft.com/office/drawing/2014/main" id="{ABFE8D90-8573-32DD-D7C6-E43C6F43FBCE}"/>
              </a:ext>
            </a:extLst>
          </p:cNvPr>
          <p:cNvGrpSpPr/>
          <p:nvPr/>
        </p:nvGrpSpPr>
        <p:grpSpPr>
          <a:xfrm>
            <a:off x="1063821" y="3473594"/>
            <a:ext cx="1247769" cy="870645"/>
            <a:chOff x="1063821" y="3473594"/>
            <a:chExt cx="1247769" cy="870645"/>
          </a:xfrm>
        </p:grpSpPr>
        <p:pic>
          <p:nvPicPr>
            <p:cNvPr id="234" name="Kuva 233">
              <a:extLst>
                <a:ext uri="{FF2B5EF4-FFF2-40B4-BE49-F238E27FC236}">
                  <a16:creationId xmlns:a16="http://schemas.microsoft.com/office/drawing/2014/main" id="{864A1661-95FA-4A9B-FD29-F8FF8433F77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1063821" y="3473594"/>
              <a:ext cx="1247769" cy="870645"/>
            </a:xfrm>
            <a:prstGeom prst="rect">
              <a:avLst/>
            </a:prstGeom>
          </p:spPr>
        </p:pic>
        <p:sp>
          <p:nvSpPr>
            <p:cNvPr id="226" name="Tekstiruutu 225">
              <a:extLst>
                <a:ext uri="{FF2B5EF4-FFF2-40B4-BE49-F238E27FC236}">
                  <a16:creationId xmlns:a16="http://schemas.microsoft.com/office/drawing/2014/main" id="{125011B6-3AC3-8243-C3CD-1EC600D69AE1}"/>
                </a:ext>
              </a:extLst>
            </p:cNvPr>
            <p:cNvSpPr txBox="1"/>
            <p:nvPr/>
          </p:nvSpPr>
          <p:spPr>
            <a:xfrm>
              <a:off x="1149156" y="3586136"/>
              <a:ext cx="974819" cy="461665"/>
            </a:xfrm>
            <a:prstGeom prst="rect">
              <a:avLst/>
            </a:prstGeom>
            <a:noFill/>
          </p:spPr>
          <p:txBody>
            <a:bodyPr wrap="square" rtlCol="0">
              <a:spAutoFit/>
            </a:bodyPr>
            <a:lstStyle/>
            <a:p>
              <a:pPr algn="ctr"/>
              <a:r>
                <a:rPr lang="fi-FI" sz="1200" dirty="0">
                  <a:solidFill>
                    <a:schemeClr val="tx2"/>
                  </a:solidFill>
                </a:rPr>
                <a:t>Data </a:t>
              </a:r>
              <a:r>
                <a:rPr lang="fi-FI" sz="1200" dirty="0" err="1">
                  <a:solidFill>
                    <a:schemeClr val="tx2"/>
                  </a:solidFill>
                </a:rPr>
                <a:t>delivery</a:t>
              </a:r>
              <a:endParaRPr lang="fi-FI" sz="1200" dirty="0">
                <a:solidFill>
                  <a:schemeClr val="tx2"/>
                </a:solidFill>
              </a:endParaRPr>
            </a:p>
          </p:txBody>
        </p:sp>
      </p:grpSp>
      <p:pic>
        <p:nvPicPr>
          <p:cNvPr id="6" name="Kuva 5">
            <a:extLst>
              <a:ext uri="{FF2B5EF4-FFF2-40B4-BE49-F238E27FC236}">
                <a16:creationId xmlns:a16="http://schemas.microsoft.com/office/drawing/2014/main" id="{98AA7661-09EC-CDC9-210A-4E9DF00E790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161725" y="5229603"/>
            <a:ext cx="612000" cy="612000"/>
          </a:xfrm>
          <a:prstGeom prst="rect">
            <a:avLst/>
          </a:prstGeom>
        </p:spPr>
      </p:pic>
      <p:sp>
        <p:nvSpPr>
          <p:cNvPr id="2" name="Suorakulmio 1">
            <a:extLst>
              <a:ext uri="{FF2B5EF4-FFF2-40B4-BE49-F238E27FC236}">
                <a16:creationId xmlns:a16="http://schemas.microsoft.com/office/drawing/2014/main" id="{C7050E12-9373-342C-58FB-7621CEEF148D}"/>
              </a:ext>
            </a:extLst>
          </p:cNvPr>
          <p:cNvSpPr/>
          <p:nvPr/>
        </p:nvSpPr>
        <p:spPr>
          <a:xfrm>
            <a:off x="6203041" y="2836075"/>
            <a:ext cx="516048" cy="276530"/>
          </a:xfrm>
          <a:prstGeom prst="rect">
            <a:avLst/>
          </a:prstGeom>
          <a:solidFill>
            <a:srgbClr val="EBF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41" name="Ryhmä 240">
            <a:extLst>
              <a:ext uri="{FF2B5EF4-FFF2-40B4-BE49-F238E27FC236}">
                <a16:creationId xmlns:a16="http://schemas.microsoft.com/office/drawing/2014/main" id="{6D1AD6E2-87D4-AF23-AD21-116C085C8A7A}"/>
              </a:ext>
            </a:extLst>
          </p:cNvPr>
          <p:cNvGrpSpPr/>
          <p:nvPr/>
        </p:nvGrpSpPr>
        <p:grpSpPr>
          <a:xfrm>
            <a:off x="5141516" y="2486602"/>
            <a:ext cx="1785858" cy="713090"/>
            <a:chOff x="5024465" y="2563688"/>
            <a:chExt cx="1872091" cy="713090"/>
          </a:xfrm>
        </p:grpSpPr>
        <p:pic>
          <p:nvPicPr>
            <p:cNvPr id="236" name="Kuva 235">
              <a:extLst>
                <a:ext uri="{FF2B5EF4-FFF2-40B4-BE49-F238E27FC236}">
                  <a16:creationId xmlns:a16="http://schemas.microsoft.com/office/drawing/2014/main" id="{3D21E6D5-F42D-CEAA-5475-F05E564269A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V="1">
              <a:off x="5452102" y="2563688"/>
              <a:ext cx="1302315" cy="713090"/>
            </a:xfrm>
            <a:prstGeom prst="rect">
              <a:avLst/>
            </a:prstGeom>
          </p:spPr>
        </p:pic>
        <p:sp>
          <p:nvSpPr>
            <p:cNvPr id="232" name="Tekstiruutu 231">
              <a:extLst>
                <a:ext uri="{FF2B5EF4-FFF2-40B4-BE49-F238E27FC236}">
                  <a16:creationId xmlns:a16="http://schemas.microsoft.com/office/drawing/2014/main" id="{1ACC054F-C92C-F057-F41B-EEB2B643EEC4}"/>
                </a:ext>
              </a:extLst>
            </p:cNvPr>
            <p:cNvSpPr txBox="1"/>
            <p:nvPr/>
          </p:nvSpPr>
          <p:spPr>
            <a:xfrm>
              <a:off x="5024465" y="2609457"/>
              <a:ext cx="1872091" cy="461665"/>
            </a:xfrm>
            <a:prstGeom prst="rect">
              <a:avLst/>
            </a:prstGeom>
            <a:noFill/>
          </p:spPr>
          <p:txBody>
            <a:bodyPr wrap="square" rtlCol="0">
              <a:spAutoFit/>
            </a:bodyPr>
            <a:lstStyle/>
            <a:p>
              <a:pPr algn="ctr"/>
              <a:r>
                <a:rPr lang="fi-FI" sz="1200" dirty="0">
                  <a:solidFill>
                    <a:schemeClr val="tx2"/>
                  </a:solidFill>
                </a:rPr>
                <a:t>Data    </a:t>
              </a:r>
            </a:p>
            <a:p>
              <a:pPr algn="ctr"/>
              <a:r>
                <a:rPr lang="fi-FI" sz="1200" dirty="0">
                  <a:solidFill>
                    <a:schemeClr val="tx2"/>
                  </a:solidFill>
                </a:rPr>
                <a:t>               </a:t>
              </a:r>
              <a:r>
                <a:rPr lang="fi-FI" sz="1200" dirty="0" err="1">
                  <a:solidFill>
                    <a:schemeClr val="tx2"/>
                  </a:solidFill>
                </a:rPr>
                <a:t>collection</a:t>
              </a:r>
              <a:endParaRPr lang="fi-FI" sz="1200" dirty="0">
                <a:solidFill>
                  <a:schemeClr val="tx2"/>
                </a:solidFill>
              </a:endParaRPr>
            </a:p>
          </p:txBody>
        </p:sp>
      </p:grpSp>
      <p:sp>
        <p:nvSpPr>
          <p:cNvPr id="7" name="Sisällön paikkamerkki 24">
            <a:extLst>
              <a:ext uri="{FF2B5EF4-FFF2-40B4-BE49-F238E27FC236}">
                <a16:creationId xmlns:a16="http://schemas.microsoft.com/office/drawing/2014/main" id="{04B31A59-599D-9C0A-36DD-6325CE9E55F1}"/>
              </a:ext>
            </a:extLst>
          </p:cNvPr>
          <p:cNvSpPr txBox="1">
            <a:spLocks/>
          </p:cNvSpPr>
          <p:nvPr/>
        </p:nvSpPr>
        <p:spPr>
          <a:xfrm>
            <a:off x="5016000" y="5843194"/>
            <a:ext cx="2160000" cy="623843"/>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0"/>
              </a:spcBef>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Digitally skilled &amp; engaged people &amp; culture of trust</a:t>
            </a:r>
            <a:endParaRPr lang="fi-FI" dirty="0"/>
          </a:p>
        </p:txBody>
      </p:sp>
    </p:spTree>
    <p:extLst>
      <p:ext uri="{BB962C8B-B14F-4D97-AF65-F5344CB8AC3E}">
        <p14:creationId xmlns:p14="http://schemas.microsoft.com/office/powerpoint/2010/main" val="17480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wipe(down)">
                                      <p:cBhvr>
                                        <p:cTn id="11" dur="500"/>
                                        <p:tgtEl>
                                          <p:spTgt spid="1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6"/>
                                        </p:tgtEl>
                                        <p:attrNameLst>
                                          <p:attrName>style.visibility</p:attrName>
                                        </p:attrNameLst>
                                      </p:cBhvr>
                                      <p:to>
                                        <p:strVal val="visible"/>
                                      </p:to>
                                    </p:set>
                                    <p:animEffect transition="in" filter="fade">
                                      <p:cBhvr>
                                        <p:cTn id="15" dur="500"/>
                                        <p:tgtEl>
                                          <p:spTgt spid="24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79"/>
                                        </p:tgtEl>
                                        <p:attrNameLst>
                                          <p:attrName>style.visibility</p:attrName>
                                        </p:attrNameLst>
                                      </p:cBhvr>
                                      <p:to>
                                        <p:strVal val="visible"/>
                                      </p:to>
                                    </p:set>
                                    <p:animEffect transition="in" filter="wipe(down)">
                                      <p:cBhvr>
                                        <p:cTn id="19" dur="500"/>
                                        <p:tgtEl>
                                          <p:spTgt spid="17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81"/>
                                        </p:tgtEl>
                                        <p:attrNameLst>
                                          <p:attrName>style.visibility</p:attrName>
                                        </p:attrNameLst>
                                      </p:cBhvr>
                                      <p:to>
                                        <p:strVal val="visible"/>
                                      </p:to>
                                    </p:set>
                                    <p:animEffect transition="in" filter="wipe(up)">
                                      <p:cBhvr>
                                        <p:cTn id="23" dur="500"/>
                                        <p:tgtEl>
                                          <p:spTgt spid="181"/>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1000"/>
                                        <p:tgtEl>
                                          <p:spTgt spid="22"/>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1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0"/>
                                        </p:tgtEl>
                                        <p:attrNameLst>
                                          <p:attrName>style.visibility</p:attrName>
                                        </p:attrNameLst>
                                      </p:cBhvr>
                                      <p:to>
                                        <p:strVal val="visible"/>
                                      </p:to>
                                    </p:set>
                                    <p:animEffect transition="in" filter="wipe(down)">
                                      <p:cBhvr>
                                        <p:cTn id="36" dur="500"/>
                                        <p:tgtEl>
                                          <p:spTgt spid="200"/>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37"/>
                                        </p:tgtEl>
                                        <p:attrNameLst>
                                          <p:attrName>style.visibility</p:attrName>
                                        </p:attrNameLst>
                                      </p:cBhvr>
                                      <p:to>
                                        <p:strVal val="visible"/>
                                      </p:to>
                                    </p:set>
                                    <p:animEffect transition="in" filter="fade">
                                      <p:cBhvr>
                                        <p:cTn id="40" dur="500"/>
                                        <p:tgtEl>
                                          <p:spTgt spid="237"/>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03"/>
                                        </p:tgtEl>
                                        <p:attrNameLst>
                                          <p:attrName>style.visibility</p:attrName>
                                        </p:attrNameLst>
                                      </p:cBhvr>
                                      <p:to>
                                        <p:strVal val="visible"/>
                                      </p:to>
                                    </p:set>
                                    <p:animEffect transition="in" filter="wipe(left)">
                                      <p:cBhvr>
                                        <p:cTn id="44" dur="500"/>
                                        <p:tgtEl>
                                          <p:spTgt spid="203"/>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255"/>
                                        </p:tgtEl>
                                        <p:attrNameLst>
                                          <p:attrName>style.visibility</p:attrName>
                                        </p:attrNameLst>
                                      </p:cBhvr>
                                      <p:to>
                                        <p:strVal val="visible"/>
                                      </p:to>
                                    </p:set>
                                    <p:animEffect transition="in" filter="wipe(left)">
                                      <p:cBhvr>
                                        <p:cTn id="52" dur="500"/>
                                        <p:tgtEl>
                                          <p:spTgt spid="255"/>
                                        </p:tgtEl>
                                      </p:cBhvr>
                                    </p:animEffect>
                                  </p:childTnLst>
                                </p:cTn>
                              </p:par>
                            </p:childTnLst>
                          </p:cTn>
                        </p:par>
                        <p:par>
                          <p:cTn id="53" fill="hold">
                            <p:stCondLst>
                              <p:cond delay="2500"/>
                            </p:stCondLst>
                            <p:childTnLst>
                              <p:par>
                                <p:cTn id="54" presetID="10" presetClass="entr" presetSubtype="0" fill="hold" nodeType="afterEffect">
                                  <p:stCondLst>
                                    <p:cond delay="0"/>
                                  </p:stCondLst>
                                  <p:childTnLst>
                                    <p:set>
                                      <p:cBhvr>
                                        <p:cTn id="55" dur="1" fill="hold">
                                          <p:stCondLst>
                                            <p:cond delay="0"/>
                                          </p:stCondLst>
                                        </p:cTn>
                                        <p:tgtEl>
                                          <p:spTgt spid="238"/>
                                        </p:tgtEl>
                                        <p:attrNameLst>
                                          <p:attrName>style.visibility</p:attrName>
                                        </p:attrNameLst>
                                      </p:cBhvr>
                                      <p:to>
                                        <p:strVal val="visible"/>
                                      </p:to>
                                    </p:set>
                                    <p:animEffect transition="in" filter="fade">
                                      <p:cBhvr>
                                        <p:cTn id="56" dur="500"/>
                                        <p:tgtEl>
                                          <p:spTgt spid="238"/>
                                        </p:tgtEl>
                                      </p:cBhvr>
                                    </p:animEffect>
                                  </p:childTnLst>
                                </p:cTn>
                              </p:par>
                            </p:childTnLst>
                          </p:cTn>
                        </p:par>
                        <p:par>
                          <p:cTn id="57" fill="hold">
                            <p:stCondLst>
                              <p:cond delay="3000"/>
                            </p:stCondLst>
                            <p:childTnLst>
                              <p:par>
                                <p:cTn id="58" presetID="22" presetClass="entr" presetSubtype="1" fill="hold" nodeType="afterEffect">
                                  <p:stCondLst>
                                    <p:cond delay="0"/>
                                  </p:stCondLst>
                                  <p:childTnLst>
                                    <p:set>
                                      <p:cBhvr>
                                        <p:cTn id="59" dur="1" fill="hold">
                                          <p:stCondLst>
                                            <p:cond delay="0"/>
                                          </p:stCondLst>
                                        </p:cTn>
                                        <p:tgtEl>
                                          <p:spTgt spid="210"/>
                                        </p:tgtEl>
                                        <p:attrNameLst>
                                          <p:attrName>style.visibility</p:attrName>
                                        </p:attrNameLst>
                                      </p:cBhvr>
                                      <p:to>
                                        <p:strVal val="visible"/>
                                      </p:to>
                                    </p:set>
                                    <p:animEffect transition="in" filter="wipe(up)">
                                      <p:cBhvr>
                                        <p:cTn id="60" dur="500"/>
                                        <p:tgtEl>
                                          <p:spTgt spid="210"/>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par>
                          <p:cTn id="65" fill="hold">
                            <p:stCondLst>
                              <p:cond delay="4000"/>
                            </p:stCondLst>
                            <p:childTnLst>
                              <p:par>
                                <p:cTn id="66" presetID="22" presetClass="entr" presetSubtype="2" fill="hold" nodeType="afterEffect">
                                  <p:stCondLst>
                                    <p:cond delay="0"/>
                                  </p:stCondLst>
                                  <p:childTnLst>
                                    <p:set>
                                      <p:cBhvr>
                                        <p:cTn id="67" dur="1" fill="hold">
                                          <p:stCondLst>
                                            <p:cond delay="0"/>
                                          </p:stCondLst>
                                        </p:cTn>
                                        <p:tgtEl>
                                          <p:spTgt spid="206"/>
                                        </p:tgtEl>
                                        <p:attrNameLst>
                                          <p:attrName>style.visibility</p:attrName>
                                        </p:attrNameLst>
                                      </p:cBhvr>
                                      <p:to>
                                        <p:strVal val="visible"/>
                                      </p:to>
                                    </p:set>
                                    <p:animEffect transition="in" filter="wipe(right)">
                                      <p:cBhvr>
                                        <p:cTn id="68" dur="500"/>
                                        <p:tgtEl>
                                          <p:spTgt spid="206"/>
                                        </p:tgtEl>
                                      </p:cBhvr>
                                    </p:animEffect>
                                  </p:childTnLst>
                                </p:cTn>
                              </p:par>
                            </p:childTnLst>
                          </p:cTn>
                        </p:par>
                        <p:par>
                          <p:cTn id="69" fill="hold">
                            <p:stCondLst>
                              <p:cond delay="4500"/>
                            </p:stCondLst>
                            <p:childTnLst>
                              <p:par>
                                <p:cTn id="70" presetID="10" presetClass="entr" presetSubtype="0" fill="hold" nodeType="afterEffect">
                                  <p:stCondLst>
                                    <p:cond delay="0"/>
                                  </p:stCondLst>
                                  <p:childTnLst>
                                    <p:set>
                                      <p:cBhvr>
                                        <p:cTn id="71" dur="1" fill="hold">
                                          <p:stCondLst>
                                            <p:cond delay="0"/>
                                          </p:stCondLst>
                                        </p:cTn>
                                        <p:tgtEl>
                                          <p:spTgt spid="241"/>
                                        </p:tgtEl>
                                        <p:attrNameLst>
                                          <p:attrName>style.visibility</p:attrName>
                                        </p:attrNameLst>
                                      </p:cBhvr>
                                      <p:to>
                                        <p:strVal val="visible"/>
                                      </p:to>
                                    </p:set>
                                    <p:animEffect transition="in" filter="fade">
                                      <p:cBhvr>
                                        <p:cTn id="72" dur="500"/>
                                        <p:tgtEl>
                                          <p:spTgt spid="241"/>
                                        </p:tgtEl>
                                      </p:cBhvr>
                                    </p:animEffect>
                                  </p:childTnLst>
                                </p:cTn>
                              </p:par>
                            </p:childTnLst>
                          </p:cTn>
                        </p:par>
                        <p:par>
                          <p:cTn id="73" fill="hold">
                            <p:stCondLst>
                              <p:cond delay="5000"/>
                            </p:stCondLst>
                            <p:childTnLst>
                              <p:par>
                                <p:cTn id="74" presetID="22" presetClass="entr" presetSubtype="4" fill="hold" nodeType="afterEffect">
                                  <p:stCondLst>
                                    <p:cond delay="0"/>
                                  </p:stCondLst>
                                  <p:childTnLst>
                                    <p:set>
                                      <p:cBhvr>
                                        <p:cTn id="75" dur="1" fill="hold">
                                          <p:stCondLst>
                                            <p:cond delay="0"/>
                                          </p:stCondLst>
                                        </p:cTn>
                                        <p:tgtEl>
                                          <p:spTgt spid="208"/>
                                        </p:tgtEl>
                                        <p:attrNameLst>
                                          <p:attrName>style.visibility</p:attrName>
                                        </p:attrNameLst>
                                      </p:cBhvr>
                                      <p:to>
                                        <p:strVal val="visible"/>
                                      </p:to>
                                    </p:set>
                                    <p:animEffect transition="in" filter="wipe(down)">
                                      <p:cBhvr>
                                        <p:cTn id="76" dur="500"/>
                                        <p:tgtEl>
                                          <p:spTgt spid="208"/>
                                        </p:tgtEl>
                                      </p:cBhvr>
                                    </p:animEffect>
                                  </p:childTnLst>
                                </p:cTn>
                              </p:par>
                            </p:childTnLst>
                          </p:cTn>
                        </p:par>
                        <p:par>
                          <p:cTn id="77" fill="hold">
                            <p:stCondLst>
                              <p:cond delay="5500"/>
                            </p:stCondLst>
                            <p:childTnLst>
                              <p:par>
                                <p:cTn id="78" presetID="22" presetClass="entr" presetSubtype="2" fill="hold" nodeType="afterEffect">
                                  <p:stCondLst>
                                    <p:cond delay="0"/>
                                  </p:stCondLst>
                                  <p:childTnLst>
                                    <p:set>
                                      <p:cBhvr>
                                        <p:cTn id="79" dur="1" fill="hold">
                                          <p:stCondLst>
                                            <p:cond delay="0"/>
                                          </p:stCondLst>
                                        </p:cTn>
                                        <p:tgtEl>
                                          <p:spTgt spid="212"/>
                                        </p:tgtEl>
                                        <p:attrNameLst>
                                          <p:attrName>style.visibility</p:attrName>
                                        </p:attrNameLst>
                                      </p:cBhvr>
                                      <p:to>
                                        <p:strVal val="visible"/>
                                      </p:to>
                                    </p:set>
                                    <p:animEffect transition="in" filter="wipe(right)">
                                      <p:cBhvr>
                                        <p:cTn id="80" dur="500"/>
                                        <p:tgtEl>
                                          <p:spTgt spid="212"/>
                                        </p:tgtEl>
                                      </p:cBhvr>
                                    </p:animEffect>
                                  </p:childTnLst>
                                </p:cTn>
                              </p:par>
                            </p:childTnLst>
                          </p:cTn>
                        </p:par>
                        <p:par>
                          <p:cTn id="81" fill="hold">
                            <p:stCondLst>
                              <p:cond delay="6000"/>
                            </p:stCondLst>
                            <p:childTnLst>
                              <p:par>
                                <p:cTn id="82" presetID="10" presetClass="entr" presetSubtype="0" fill="hold" nodeType="afterEffect">
                                  <p:stCondLst>
                                    <p:cond delay="0"/>
                                  </p:stCondLst>
                                  <p:childTnLst>
                                    <p:set>
                                      <p:cBhvr>
                                        <p:cTn id="83" dur="1" fill="hold">
                                          <p:stCondLst>
                                            <p:cond delay="0"/>
                                          </p:stCondLst>
                                        </p:cTn>
                                        <p:tgtEl>
                                          <p:spTgt spid="242"/>
                                        </p:tgtEl>
                                        <p:attrNameLst>
                                          <p:attrName>style.visibility</p:attrName>
                                        </p:attrNameLst>
                                      </p:cBhvr>
                                      <p:to>
                                        <p:strVal val="visible"/>
                                      </p:to>
                                    </p:set>
                                    <p:animEffect transition="in" filter="fade">
                                      <p:cBhvr>
                                        <p:cTn id="84" dur="500"/>
                                        <p:tgtEl>
                                          <p:spTgt spid="242"/>
                                        </p:tgtEl>
                                      </p:cBhvr>
                                    </p:animEffect>
                                  </p:childTnLst>
                                </p:cTn>
                              </p:par>
                            </p:childTnLst>
                          </p:cTn>
                        </p:par>
                        <p:par>
                          <p:cTn id="85" fill="hold">
                            <p:stCondLst>
                              <p:cond delay="6500"/>
                            </p:stCondLst>
                            <p:childTnLst>
                              <p:par>
                                <p:cTn id="86" presetID="22" presetClass="entr" presetSubtype="2" fill="hold" nodeType="afterEffect">
                                  <p:stCondLst>
                                    <p:cond delay="0"/>
                                  </p:stCondLst>
                                  <p:childTnLst>
                                    <p:set>
                                      <p:cBhvr>
                                        <p:cTn id="87" dur="1" fill="hold">
                                          <p:stCondLst>
                                            <p:cond delay="0"/>
                                          </p:stCondLst>
                                        </p:cTn>
                                        <p:tgtEl>
                                          <p:spTgt spid="259"/>
                                        </p:tgtEl>
                                        <p:attrNameLst>
                                          <p:attrName>style.visibility</p:attrName>
                                        </p:attrNameLst>
                                      </p:cBhvr>
                                      <p:to>
                                        <p:strVal val="visible"/>
                                      </p:to>
                                    </p:set>
                                    <p:animEffect transition="in" filter="wipe(right)">
                                      <p:cBhvr>
                                        <p:cTn id="88" dur="500"/>
                                        <p:tgtEl>
                                          <p:spTgt spid="25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185"/>
                                        </p:tgtEl>
                                        <p:attrNameLst>
                                          <p:attrName>style.visibility</p:attrName>
                                        </p:attrNameLst>
                                      </p:cBhvr>
                                      <p:to>
                                        <p:strVal val="visible"/>
                                      </p:to>
                                    </p:set>
                                    <p:animEffect transition="in" filter="wipe(up)">
                                      <p:cBhvr>
                                        <p:cTn id="93" dur="500"/>
                                        <p:tgtEl>
                                          <p:spTgt spid="185"/>
                                        </p:tgtEl>
                                      </p:cBhvr>
                                    </p:animEffect>
                                  </p:childTnLst>
                                </p:cTn>
                              </p:par>
                            </p:childTnLst>
                          </p:cTn>
                        </p:par>
                        <p:par>
                          <p:cTn id="94" fill="hold">
                            <p:stCondLst>
                              <p:cond delay="500"/>
                            </p:stCondLst>
                            <p:childTnLst>
                              <p:par>
                                <p:cTn id="95" presetID="22" presetClass="entr" presetSubtype="2" fill="hold" nodeType="afterEffect">
                                  <p:stCondLst>
                                    <p:cond delay="0"/>
                                  </p:stCondLst>
                                  <p:childTnLst>
                                    <p:set>
                                      <p:cBhvr>
                                        <p:cTn id="96" dur="1" fill="hold">
                                          <p:stCondLst>
                                            <p:cond delay="0"/>
                                          </p:stCondLst>
                                        </p:cTn>
                                        <p:tgtEl>
                                          <p:spTgt spid="264"/>
                                        </p:tgtEl>
                                        <p:attrNameLst>
                                          <p:attrName>style.visibility</p:attrName>
                                        </p:attrNameLst>
                                      </p:cBhvr>
                                      <p:to>
                                        <p:strVal val="visible"/>
                                      </p:to>
                                    </p:set>
                                    <p:animEffect transition="in" filter="wipe(right)">
                                      <p:cBhvr>
                                        <p:cTn id="97" dur="500"/>
                                        <p:tgtEl>
                                          <p:spTgt spid="264"/>
                                        </p:tgtEl>
                                      </p:cBhvr>
                                    </p:animEffect>
                                  </p:childTnLst>
                                </p:cTn>
                              </p:par>
                            </p:childTnLst>
                          </p:cTn>
                        </p:par>
                        <p:par>
                          <p:cTn id="98" fill="hold">
                            <p:stCondLst>
                              <p:cond delay="1000"/>
                            </p:stCondLst>
                            <p:childTnLst>
                              <p:par>
                                <p:cTn id="99" presetID="10" presetClass="entr" presetSubtype="0" fill="hold" nodeType="afterEffect">
                                  <p:stCondLst>
                                    <p:cond delay="0"/>
                                  </p:stCondLst>
                                  <p:childTnLst>
                                    <p:set>
                                      <p:cBhvr>
                                        <p:cTn id="100" dur="1" fill="hold">
                                          <p:stCondLst>
                                            <p:cond delay="0"/>
                                          </p:stCondLst>
                                        </p:cTn>
                                        <p:tgtEl>
                                          <p:spTgt spid="267"/>
                                        </p:tgtEl>
                                        <p:attrNameLst>
                                          <p:attrName>style.visibility</p:attrName>
                                        </p:attrNameLst>
                                      </p:cBhvr>
                                      <p:to>
                                        <p:strVal val="visible"/>
                                      </p:to>
                                    </p:set>
                                    <p:animEffect transition="in" filter="fade">
                                      <p:cBhvr>
                                        <p:cTn id="101" dur="500"/>
                                        <p:tgtEl>
                                          <p:spTgt spid="267"/>
                                        </p:tgtEl>
                                      </p:cBhvr>
                                    </p:animEffect>
                                  </p:childTnLst>
                                </p:cTn>
                              </p:par>
                            </p:childTnLst>
                          </p:cTn>
                        </p:par>
                        <p:par>
                          <p:cTn id="102" fill="hold">
                            <p:stCondLst>
                              <p:cond delay="1500"/>
                            </p:stCondLst>
                            <p:childTnLst>
                              <p:par>
                                <p:cTn id="103" presetID="22" presetClass="entr" presetSubtype="4" fill="hold" nodeType="afterEffect">
                                  <p:stCondLst>
                                    <p:cond delay="0"/>
                                  </p:stCondLst>
                                  <p:childTnLst>
                                    <p:set>
                                      <p:cBhvr>
                                        <p:cTn id="104" dur="1" fill="hold">
                                          <p:stCondLst>
                                            <p:cond delay="0"/>
                                          </p:stCondLst>
                                        </p:cTn>
                                        <p:tgtEl>
                                          <p:spTgt spid="187"/>
                                        </p:tgtEl>
                                        <p:attrNameLst>
                                          <p:attrName>style.visibility</p:attrName>
                                        </p:attrNameLst>
                                      </p:cBhvr>
                                      <p:to>
                                        <p:strVal val="visible"/>
                                      </p:to>
                                    </p:set>
                                    <p:animEffect transition="in" filter="wipe(down)">
                                      <p:cBhvr>
                                        <p:cTn id="105" dur="500"/>
                                        <p:tgtEl>
                                          <p:spTgt spid="187"/>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wipe(up)">
                                      <p:cBhvr>
                                        <p:cTn id="110" dur="1000"/>
                                        <p:tgtEl>
                                          <p:spTgt spid="30"/>
                                        </p:tgtEl>
                                      </p:cBhvr>
                                    </p:animEffect>
                                  </p:childTnLst>
                                </p:cTn>
                              </p:par>
                            </p:childTnLst>
                          </p:cTn>
                        </p:par>
                        <p:par>
                          <p:cTn id="111" fill="hold">
                            <p:stCondLst>
                              <p:cond delay="1000"/>
                            </p:stCondLst>
                            <p:childTnLst>
                              <p:par>
                                <p:cTn id="112" presetID="22" presetClass="entr" presetSubtype="1" fill="hold" grpId="0" nodeType="after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wipe(up)">
                                      <p:cBhvr>
                                        <p:cTn id="11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Ryhmä 44">
            <a:extLst>
              <a:ext uri="{FF2B5EF4-FFF2-40B4-BE49-F238E27FC236}">
                <a16:creationId xmlns:a16="http://schemas.microsoft.com/office/drawing/2014/main" id="{8965F1C7-D983-F05E-1CC9-1696F131EFFC}"/>
              </a:ext>
            </a:extLst>
          </p:cNvPr>
          <p:cNvGrpSpPr/>
          <p:nvPr/>
        </p:nvGrpSpPr>
        <p:grpSpPr>
          <a:xfrm rot="18391368">
            <a:off x="7951383" y="995543"/>
            <a:ext cx="4445955" cy="3452520"/>
            <a:chOff x="3920378" y="1350658"/>
            <a:chExt cx="4665743" cy="3623197"/>
          </a:xfrm>
        </p:grpSpPr>
        <p:pic>
          <p:nvPicPr>
            <p:cNvPr id="46" name="Kuva 45">
              <a:extLst>
                <a:ext uri="{FF2B5EF4-FFF2-40B4-BE49-F238E27FC236}">
                  <a16:creationId xmlns:a16="http://schemas.microsoft.com/office/drawing/2014/main" id="{B8C5674B-651E-4BF4-FA2B-F52612CDFCCF}"/>
                </a:ext>
              </a:extLst>
            </p:cNvPr>
            <p:cNvPicPr>
              <a:picLocks noChangeAspect="1"/>
            </p:cNvPicPr>
            <p:nvPr/>
          </p:nvPicPr>
          <p:blipFill>
            <a:blip r:embed="rId3"/>
            <a:stretch>
              <a:fillRect/>
            </a:stretch>
          </p:blipFill>
          <p:spPr>
            <a:xfrm>
              <a:off x="3920378" y="1350658"/>
              <a:ext cx="4665743" cy="3623197"/>
            </a:xfrm>
            <a:prstGeom prst="rect">
              <a:avLst/>
            </a:prstGeom>
          </p:spPr>
        </p:pic>
        <p:pic>
          <p:nvPicPr>
            <p:cNvPr id="47" name="Kuva 46">
              <a:extLst>
                <a:ext uri="{FF2B5EF4-FFF2-40B4-BE49-F238E27FC236}">
                  <a16:creationId xmlns:a16="http://schemas.microsoft.com/office/drawing/2014/main" id="{78A3A16F-C7FB-AD46-5F03-9FE72AFA4B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08632">
              <a:off x="4718939" y="3342395"/>
              <a:ext cx="1293703" cy="1047283"/>
            </a:xfrm>
            <a:prstGeom prst="rect">
              <a:avLst/>
            </a:prstGeom>
          </p:spPr>
        </p:pic>
      </p:grpSp>
      <p:sp>
        <p:nvSpPr>
          <p:cNvPr id="41" name="Sisällön paikkamerkki 40">
            <a:extLst>
              <a:ext uri="{FF2B5EF4-FFF2-40B4-BE49-F238E27FC236}">
                <a16:creationId xmlns:a16="http://schemas.microsoft.com/office/drawing/2014/main" id="{C52D2580-0EC7-08D3-0421-983A49A887FC}"/>
              </a:ext>
            </a:extLst>
          </p:cNvPr>
          <p:cNvSpPr>
            <a:spLocks noGrp="1"/>
          </p:cNvSpPr>
          <p:nvPr>
            <p:ph sz="quarter" idx="4"/>
          </p:nvPr>
        </p:nvSpPr>
        <p:spPr>
          <a:xfrm>
            <a:off x="709843" y="2721972"/>
            <a:ext cx="3210536" cy="2251883"/>
          </a:xfrm>
        </p:spPr>
        <p:txBody>
          <a:bodyPr>
            <a:normAutofit/>
          </a:bodyPr>
          <a:lstStyle/>
          <a:p>
            <a:pPr marL="171450" indent="-171450">
              <a:spcBef>
                <a:spcPts val="0"/>
              </a:spcBef>
              <a:buFont typeface="Arial" panose="020B0604020202020204" pitchFamily="34" charset="0"/>
              <a:buChar char="•"/>
            </a:pPr>
            <a:r>
              <a:rPr lang="fi-FI" dirty="0">
                <a:solidFill>
                  <a:schemeClr val="tx2"/>
                </a:solidFill>
              </a:rPr>
              <a:t>Act on </a:t>
            </a:r>
            <a:r>
              <a:rPr lang="fi-FI" dirty="0" err="1">
                <a:solidFill>
                  <a:schemeClr val="tx2"/>
                </a:solidFill>
              </a:rPr>
              <a:t>the</a:t>
            </a:r>
            <a:r>
              <a:rPr lang="fi-FI" dirty="0">
                <a:solidFill>
                  <a:schemeClr val="tx2"/>
                </a:solidFill>
              </a:rPr>
              <a:t> </a:t>
            </a:r>
            <a:r>
              <a:rPr lang="fi-FI" dirty="0" err="1">
                <a:solidFill>
                  <a:schemeClr val="tx2"/>
                </a:solidFill>
              </a:rPr>
              <a:t>Secondary</a:t>
            </a:r>
            <a:r>
              <a:rPr lang="fi-FI" dirty="0">
                <a:solidFill>
                  <a:schemeClr val="tx2"/>
                </a:solidFill>
              </a:rPr>
              <a:t> </a:t>
            </a:r>
            <a:r>
              <a:rPr lang="fi-FI" dirty="0" err="1">
                <a:solidFill>
                  <a:schemeClr val="tx2"/>
                </a:solidFill>
              </a:rPr>
              <a:t>Use</a:t>
            </a:r>
            <a:r>
              <a:rPr lang="fi-FI" dirty="0">
                <a:solidFill>
                  <a:schemeClr val="tx2"/>
                </a:solidFill>
              </a:rPr>
              <a:t> of Health and </a:t>
            </a:r>
            <a:r>
              <a:rPr lang="fi-FI" dirty="0" err="1">
                <a:solidFill>
                  <a:schemeClr val="tx2"/>
                </a:solidFill>
              </a:rPr>
              <a:t>Social</a:t>
            </a:r>
            <a:r>
              <a:rPr lang="fi-FI" dirty="0">
                <a:solidFill>
                  <a:schemeClr val="tx2"/>
                </a:solidFill>
              </a:rPr>
              <a:t> Data</a:t>
            </a:r>
          </a:p>
          <a:p>
            <a:pPr marL="171450" indent="-171450">
              <a:spcBef>
                <a:spcPts val="0"/>
              </a:spcBef>
              <a:buFont typeface="Arial" panose="020B0604020202020204" pitchFamily="34" charset="0"/>
              <a:buChar char="•"/>
            </a:pPr>
            <a:r>
              <a:rPr lang="fi-FI" dirty="0" err="1">
                <a:solidFill>
                  <a:schemeClr val="tx2"/>
                </a:solidFill>
              </a:rPr>
              <a:t>Biobank</a:t>
            </a:r>
            <a:r>
              <a:rPr lang="fi-FI" dirty="0">
                <a:solidFill>
                  <a:schemeClr val="tx2"/>
                </a:solidFill>
              </a:rPr>
              <a:t> Act</a:t>
            </a:r>
          </a:p>
          <a:p>
            <a:pPr marL="171450" indent="-171450">
              <a:spcBef>
                <a:spcPts val="0"/>
              </a:spcBef>
              <a:buFont typeface="Arial" panose="020B0604020202020204" pitchFamily="34" charset="0"/>
              <a:buChar char="•"/>
            </a:pPr>
            <a:r>
              <a:rPr lang="fi-FI" dirty="0" err="1">
                <a:solidFill>
                  <a:schemeClr val="tx2"/>
                </a:solidFill>
              </a:rPr>
              <a:t>Genome</a:t>
            </a:r>
            <a:r>
              <a:rPr lang="fi-FI" dirty="0">
                <a:solidFill>
                  <a:schemeClr val="tx2"/>
                </a:solidFill>
              </a:rPr>
              <a:t> Act </a:t>
            </a:r>
            <a:br>
              <a:rPr lang="fi-FI" dirty="0">
                <a:solidFill>
                  <a:schemeClr val="tx2"/>
                </a:solidFill>
              </a:rPr>
            </a:br>
            <a:r>
              <a:rPr lang="fi-FI" dirty="0">
                <a:solidFill>
                  <a:schemeClr val="tx2"/>
                </a:solidFill>
              </a:rPr>
              <a:t>(in </a:t>
            </a:r>
            <a:r>
              <a:rPr lang="fi-FI" dirty="0" err="1">
                <a:solidFill>
                  <a:schemeClr val="tx2"/>
                </a:solidFill>
              </a:rPr>
              <a:t>preparation</a:t>
            </a:r>
            <a:r>
              <a:rPr lang="fi-FI" dirty="0">
                <a:solidFill>
                  <a:schemeClr val="tx2"/>
                </a:solidFill>
              </a:rPr>
              <a:t>)</a:t>
            </a:r>
          </a:p>
          <a:p>
            <a:pPr marL="171450" indent="-171450">
              <a:spcBef>
                <a:spcPts val="0"/>
              </a:spcBef>
              <a:buFont typeface="Arial" panose="020B0604020202020204" pitchFamily="34" charset="0"/>
              <a:buChar char="•"/>
            </a:pPr>
            <a:r>
              <a:rPr lang="fi-FI" dirty="0" err="1">
                <a:solidFill>
                  <a:schemeClr val="tx2"/>
                </a:solidFill>
              </a:rPr>
              <a:t>Growth</a:t>
            </a:r>
            <a:r>
              <a:rPr lang="fi-FI" dirty="0">
                <a:solidFill>
                  <a:schemeClr val="tx2"/>
                </a:solidFill>
              </a:rPr>
              <a:t> </a:t>
            </a:r>
            <a:r>
              <a:rPr lang="fi-FI" dirty="0" err="1">
                <a:solidFill>
                  <a:schemeClr val="tx2"/>
                </a:solidFill>
              </a:rPr>
              <a:t>Programme</a:t>
            </a:r>
            <a:r>
              <a:rPr lang="fi-FI" dirty="0">
                <a:solidFill>
                  <a:schemeClr val="tx2"/>
                </a:solidFill>
              </a:rPr>
              <a:t> for Health and </a:t>
            </a:r>
            <a:r>
              <a:rPr lang="fi-FI" dirty="0" err="1">
                <a:solidFill>
                  <a:schemeClr val="tx2"/>
                </a:solidFill>
              </a:rPr>
              <a:t>Wellbeing</a:t>
            </a:r>
            <a:endParaRPr lang="fi-FI" dirty="0">
              <a:solidFill>
                <a:schemeClr val="tx2"/>
              </a:solidFill>
            </a:endParaRPr>
          </a:p>
        </p:txBody>
      </p:sp>
      <p:sp>
        <p:nvSpPr>
          <p:cNvPr id="4" name="Tekstin paikkamerkki 3">
            <a:extLst>
              <a:ext uri="{FF2B5EF4-FFF2-40B4-BE49-F238E27FC236}">
                <a16:creationId xmlns:a16="http://schemas.microsoft.com/office/drawing/2014/main" id="{836DFF8D-F867-73E5-F858-3F1364C02E9B}"/>
              </a:ext>
            </a:extLst>
          </p:cNvPr>
          <p:cNvSpPr>
            <a:spLocks noGrp="1"/>
          </p:cNvSpPr>
          <p:nvPr>
            <p:ph type="body" sz="quarter" idx="18"/>
          </p:nvPr>
        </p:nvSpPr>
        <p:spPr>
          <a:xfrm>
            <a:off x="272765" y="6465727"/>
            <a:ext cx="11646470" cy="255748"/>
          </a:xfrm>
        </p:spPr>
        <p:txBody>
          <a:bodyPr/>
          <a:lstStyle/>
          <a:p>
            <a:r>
              <a:rPr lang="it-IT" dirty="0"/>
              <a:t> </a:t>
            </a:r>
            <a:r>
              <a:rPr lang="it-IT" dirty="0">
                <a:hlinkClick r:id="rId6"/>
              </a:rPr>
              <a:t>https://mediabank.businessfinland.fi/l/8DcLn5LqTKWP</a:t>
            </a:r>
            <a:r>
              <a:rPr lang="it-IT" dirty="0"/>
              <a:t> More info on FinData: https://youtu.be/0EykN6j9Sfg</a:t>
            </a:r>
          </a:p>
        </p:txBody>
      </p:sp>
      <p:sp>
        <p:nvSpPr>
          <p:cNvPr id="42" name="Sisällön paikkamerkki 41">
            <a:extLst>
              <a:ext uri="{FF2B5EF4-FFF2-40B4-BE49-F238E27FC236}">
                <a16:creationId xmlns:a16="http://schemas.microsoft.com/office/drawing/2014/main" id="{9C32BD82-93FC-9272-B265-0729DED1C3A3}"/>
              </a:ext>
            </a:extLst>
          </p:cNvPr>
          <p:cNvSpPr>
            <a:spLocks noGrp="1"/>
          </p:cNvSpPr>
          <p:nvPr>
            <p:ph sz="quarter" idx="19"/>
          </p:nvPr>
        </p:nvSpPr>
        <p:spPr>
          <a:xfrm>
            <a:off x="4702206" y="2721971"/>
            <a:ext cx="3757224" cy="2251883"/>
          </a:xfrm>
        </p:spPr>
        <p:txBody>
          <a:bodyPr>
            <a:normAutofit/>
          </a:bodyPr>
          <a:lstStyle/>
          <a:p>
            <a:pPr marL="171450" indent="-171450">
              <a:spcBef>
                <a:spcPts val="0"/>
              </a:spcBef>
              <a:buFont typeface="Arial" panose="020B0604020202020204" pitchFamily="34" charset="0"/>
              <a:buChar char="•"/>
            </a:pPr>
            <a:r>
              <a:rPr lang="fi-FI" dirty="0">
                <a:solidFill>
                  <a:schemeClr val="tx2"/>
                </a:solidFill>
              </a:rPr>
              <a:t>Public </a:t>
            </a:r>
            <a:r>
              <a:rPr lang="fi-FI" dirty="0" err="1">
                <a:solidFill>
                  <a:schemeClr val="tx2"/>
                </a:solidFill>
              </a:rPr>
              <a:t>investments</a:t>
            </a:r>
            <a:endParaRPr lang="fi-FI" dirty="0">
              <a:solidFill>
                <a:schemeClr val="tx2"/>
              </a:solidFill>
            </a:endParaRPr>
          </a:p>
          <a:p>
            <a:pPr marL="171450" indent="-171450">
              <a:spcBef>
                <a:spcPts val="0"/>
              </a:spcBef>
              <a:buFont typeface="Arial" panose="020B0604020202020204" pitchFamily="34" charset="0"/>
              <a:buChar char="•"/>
            </a:pPr>
            <a:r>
              <a:rPr lang="fi-FI" dirty="0">
                <a:solidFill>
                  <a:schemeClr val="tx2"/>
                </a:solidFill>
              </a:rPr>
              <a:t>Comprehensive </a:t>
            </a:r>
            <a:r>
              <a:rPr lang="fi-FI" dirty="0" err="1">
                <a:solidFill>
                  <a:schemeClr val="tx2"/>
                </a:solidFill>
              </a:rPr>
              <a:t>Cancer</a:t>
            </a:r>
            <a:r>
              <a:rPr lang="fi-FI" dirty="0">
                <a:solidFill>
                  <a:schemeClr val="tx2"/>
                </a:solidFill>
              </a:rPr>
              <a:t> Center</a:t>
            </a:r>
          </a:p>
          <a:p>
            <a:pPr marL="171450" indent="-171450">
              <a:spcBef>
                <a:spcPts val="0"/>
              </a:spcBef>
              <a:buFont typeface="Arial" panose="020B0604020202020204" pitchFamily="34" charset="0"/>
              <a:buChar char="•"/>
            </a:pPr>
            <a:r>
              <a:rPr lang="fi-FI" dirty="0">
                <a:solidFill>
                  <a:schemeClr val="tx2"/>
                </a:solidFill>
              </a:rPr>
              <a:t>Neurocenter Finland</a:t>
            </a:r>
          </a:p>
          <a:p>
            <a:pPr marL="171450" indent="-171450">
              <a:spcBef>
                <a:spcPts val="0"/>
              </a:spcBef>
              <a:buFont typeface="Arial" panose="020B0604020202020204" pitchFamily="34" charset="0"/>
              <a:buChar char="•"/>
            </a:pPr>
            <a:r>
              <a:rPr lang="fi-FI" dirty="0" err="1">
                <a:solidFill>
                  <a:schemeClr val="tx2"/>
                </a:solidFill>
              </a:rPr>
              <a:t>Genome</a:t>
            </a:r>
            <a:r>
              <a:rPr lang="fi-FI" dirty="0">
                <a:solidFill>
                  <a:schemeClr val="tx2"/>
                </a:solidFill>
              </a:rPr>
              <a:t> Center </a:t>
            </a:r>
            <a:br>
              <a:rPr lang="fi-FI" dirty="0">
                <a:solidFill>
                  <a:schemeClr val="tx2"/>
                </a:solidFill>
              </a:rPr>
            </a:br>
            <a:r>
              <a:rPr lang="fi-FI" dirty="0">
                <a:solidFill>
                  <a:schemeClr val="tx2"/>
                </a:solidFill>
              </a:rPr>
              <a:t>(in </a:t>
            </a:r>
            <a:r>
              <a:rPr lang="fi-FI" dirty="0" err="1">
                <a:solidFill>
                  <a:schemeClr val="tx2"/>
                </a:solidFill>
              </a:rPr>
              <a:t>preparation</a:t>
            </a:r>
            <a:r>
              <a:rPr lang="fi-FI" dirty="0">
                <a:solidFill>
                  <a:schemeClr val="tx2"/>
                </a:solidFill>
              </a:rPr>
              <a:t>)</a:t>
            </a:r>
          </a:p>
          <a:p>
            <a:pPr marL="171450" indent="-171450">
              <a:spcBef>
                <a:spcPts val="0"/>
              </a:spcBef>
            </a:pPr>
            <a:r>
              <a:rPr lang="fi-FI" dirty="0" err="1">
                <a:solidFill>
                  <a:schemeClr val="tx2"/>
                </a:solidFill>
              </a:rPr>
              <a:t>Finnish</a:t>
            </a:r>
            <a:r>
              <a:rPr lang="fi-FI" dirty="0">
                <a:solidFill>
                  <a:schemeClr val="tx2"/>
                </a:solidFill>
              </a:rPr>
              <a:t> </a:t>
            </a:r>
            <a:r>
              <a:rPr lang="fi-FI" dirty="0" err="1">
                <a:solidFill>
                  <a:schemeClr val="tx2"/>
                </a:solidFill>
              </a:rPr>
              <a:t>Drug</a:t>
            </a:r>
            <a:r>
              <a:rPr lang="fi-FI" dirty="0">
                <a:solidFill>
                  <a:schemeClr val="tx2"/>
                </a:solidFill>
              </a:rPr>
              <a:t> </a:t>
            </a:r>
            <a:r>
              <a:rPr lang="fi-FI" dirty="0" err="1">
                <a:solidFill>
                  <a:schemeClr val="tx2"/>
                </a:solidFill>
              </a:rPr>
              <a:t>Discovery</a:t>
            </a:r>
            <a:r>
              <a:rPr lang="fi-FI" dirty="0">
                <a:solidFill>
                  <a:schemeClr val="tx2"/>
                </a:solidFill>
              </a:rPr>
              <a:t> Centre</a:t>
            </a:r>
          </a:p>
        </p:txBody>
      </p:sp>
      <p:sp>
        <p:nvSpPr>
          <p:cNvPr id="6" name="Sisällön paikkamerkki 5">
            <a:extLst>
              <a:ext uri="{FF2B5EF4-FFF2-40B4-BE49-F238E27FC236}">
                <a16:creationId xmlns:a16="http://schemas.microsoft.com/office/drawing/2014/main" id="{B76F9FFD-3E4E-FA55-AD42-15487A470E70}"/>
              </a:ext>
            </a:extLst>
          </p:cNvPr>
          <p:cNvSpPr>
            <a:spLocks noGrp="1"/>
          </p:cNvSpPr>
          <p:nvPr>
            <p:ph sz="half" idx="2"/>
          </p:nvPr>
        </p:nvSpPr>
        <p:spPr>
          <a:xfrm>
            <a:off x="272765" y="5843192"/>
            <a:ext cx="2160000" cy="623843"/>
          </a:xfrm>
        </p:spPr>
        <p:txBody>
          <a:bodyPr/>
          <a:lstStyle/>
          <a:p>
            <a:r>
              <a:rPr lang="fi-FI" dirty="0"/>
              <a:t>Well-</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7" name="Sisällön paikkamerkki 6">
            <a:extLst>
              <a:ext uri="{FF2B5EF4-FFF2-40B4-BE49-F238E27FC236}">
                <a16:creationId xmlns:a16="http://schemas.microsoft.com/office/drawing/2014/main" id="{5E97D729-FDBC-1897-E920-F73F76687CDD}"/>
              </a:ext>
            </a:extLst>
          </p:cNvPr>
          <p:cNvSpPr>
            <a:spLocks noGrp="1"/>
          </p:cNvSpPr>
          <p:nvPr>
            <p:ph sz="half" idx="13"/>
          </p:nvPr>
        </p:nvSpPr>
        <p:spPr>
          <a:xfrm>
            <a:off x="2644382" y="5841884"/>
            <a:ext cx="2160000" cy="623843"/>
          </a:xfrm>
        </p:spPr>
        <p:txBody>
          <a:bodyPr/>
          <a:lstStyle/>
          <a:p>
            <a:r>
              <a:rPr lang="fi-FI" dirty="0">
                <a:solidFill>
                  <a:schemeClr val="accent4"/>
                </a:solidFill>
              </a:rPr>
              <a:t>Electronic </a:t>
            </a:r>
            <a:r>
              <a:rPr lang="fi-FI" dirty="0" err="1">
                <a:solidFill>
                  <a:schemeClr val="accent4"/>
                </a:solidFill>
              </a:rPr>
              <a:t>patient</a:t>
            </a:r>
            <a:r>
              <a:rPr lang="fi-FI" dirty="0">
                <a:solidFill>
                  <a:schemeClr val="accent4"/>
                </a:solidFill>
              </a:rPr>
              <a:t> </a:t>
            </a:r>
            <a:r>
              <a:rPr lang="fi-FI" dirty="0" err="1">
                <a:solidFill>
                  <a:schemeClr val="accent4"/>
                </a:solidFill>
              </a:rPr>
              <a:t>records</a:t>
            </a:r>
            <a:endParaRPr lang="fi-FI" dirty="0">
              <a:solidFill>
                <a:schemeClr val="accent4"/>
              </a:solidFill>
            </a:endParaRPr>
          </a:p>
        </p:txBody>
      </p:sp>
      <p:sp>
        <p:nvSpPr>
          <p:cNvPr id="9" name="Sisällön paikkamerkki 8">
            <a:extLst>
              <a:ext uri="{FF2B5EF4-FFF2-40B4-BE49-F238E27FC236}">
                <a16:creationId xmlns:a16="http://schemas.microsoft.com/office/drawing/2014/main" id="{09C8E69A-3F95-26DA-8DC0-0A362B0A1761}"/>
              </a:ext>
            </a:extLst>
          </p:cNvPr>
          <p:cNvSpPr>
            <a:spLocks noGrp="1"/>
          </p:cNvSpPr>
          <p:nvPr>
            <p:ph sz="half" idx="15"/>
          </p:nvPr>
        </p:nvSpPr>
        <p:spPr>
          <a:xfrm>
            <a:off x="7387617" y="5841884"/>
            <a:ext cx="2160000" cy="623843"/>
          </a:xfrm>
        </p:spPr>
        <p:txBody>
          <a:bodyPr/>
          <a:lstStyle/>
          <a:p>
            <a:r>
              <a:rPr lang="fi-FI" dirty="0" err="1"/>
              <a:t>Genomic</a:t>
            </a:r>
            <a:r>
              <a:rPr lang="fi-FI" dirty="0"/>
              <a:t> data &amp; </a:t>
            </a:r>
            <a:r>
              <a:rPr lang="fi-FI" dirty="0" err="1"/>
              <a:t>biobanks</a:t>
            </a:r>
            <a:endParaRPr lang="fi-FI" dirty="0"/>
          </a:p>
        </p:txBody>
      </p:sp>
      <p:sp>
        <p:nvSpPr>
          <p:cNvPr id="10" name="Sisällön paikkamerkki 9">
            <a:extLst>
              <a:ext uri="{FF2B5EF4-FFF2-40B4-BE49-F238E27FC236}">
                <a16:creationId xmlns:a16="http://schemas.microsoft.com/office/drawing/2014/main" id="{1E7BBF50-5D3D-DB09-AB6C-2716CFC7B8AF}"/>
              </a:ext>
            </a:extLst>
          </p:cNvPr>
          <p:cNvSpPr>
            <a:spLocks noGrp="1"/>
          </p:cNvSpPr>
          <p:nvPr>
            <p:ph sz="half" idx="16"/>
          </p:nvPr>
        </p:nvSpPr>
        <p:spPr>
          <a:xfrm>
            <a:off x="9759235" y="5841884"/>
            <a:ext cx="2160000" cy="623843"/>
          </a:xfrm>
        </p:spPr>
        <p:txBody>
          <a:bodyPr/>
          <a:lstStyle/>
          <a:p>
            <a:r>
              <a:rPr lang="fi-FI" dirty="0" err="1"/>
              <a:t>Government</a:t>
            </a:r>
            <a:r>
              <a:rPr lang="fi-FI" dirty="0"/>
              <a:t> </a:t>
            </a:r>
            <a:r>
              <a:rPr lang="fi-FI" dirty="0" err="1"/>
              <a:t>backing</a:t>
            </a:r>
            <a:endParaRPr lang="fi-FI" dirty="0"/>
          </a:p>
        </p:txBody>
      </p:sp>
      <p:pic>
        <p:nvPicPr>
          <p:cNvPr id="11" name="Kuva 10">
            <a:extLst>
              <a:ext uri="{FF2B5EF4-FFF2-40B4-BE49-F238E27FC236}">
                <a16:creationId xmlns:a16="http://schemas.microsoft.com/office/drawing/2014/main" id="{98520939-6224-81AE-FC79-CA76B675F9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3992" y="5229603"/>
            <a:ext cx="517116" cy="612000"/>
          </a:xfrm>
          <a:prstGeom prst="rect">
            <a:avLst/>
          </a:prstGeom>
        </p:spPr>
      </p:pic>
      <p:pic>
        <p:nvPicPr>
          <p:cNvPr id="13" name="Kuva 12">
            <a:extLst>
              <a:ext uri="{FF2B5EF4-FFF2-40B4-BE49-F238E27FC236}">
                <a16:creationId xmlns:a16="http://schemas.microsoft.com/office/drawing/2014/main" id="{B31012E9-FAE4-BF6C-86C0-0E06A1FC55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6228" y="5229603"/>
            <a:ext cx="406443" cy="612000"/>
          </a:xfrm>
          <a:prstGeom prst="rect">
            <a:avLst/>
          </a:prstGeom>
        </p:spPr>
      </p:pic>
      <p:pic>
        <p:nvPicPr>
          <p:cNvPr id="14" name="Kuva 13">
            <a:extLst>
              <a:ext uri="{FF2B5EF4-FFF2-40B4-BE49-F238E27FC236}">
                <a16:creationId xmlns:a16="http://schemas.microsoft.com/office/drawing/2014/main" id="{F6695BD9-8F2B-1D76-A042-E15B286025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06866" y="5229603"/>
            <a:ext cx="578268" cy="612000"/>
          </a:xfrm>
          <a:prstGeom prst="rect">
            <a:avLst/>
          </a:prstGeom>
        </p:spPr>
      </p:pic>
      <p:pic>
        <p:nvPicPr>
          <p:cNvPr id="43" name="Kuva 42">
            <a:extLst>
              <a:ext uri="{FF2B5EF4-FFF2-40B4-BE49-F238E27FC236}">
                <a16:creationId xmlns:a16="http://schemas.microsoft.com/office/drawing/2014/main" id="{CB3E5968-46B0-6D8D-5622-0012F1C10EC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64275" y="5121206"/>
            <a:ext cx="720000" cy="720000"/>
          </a:xfrm>
          <a:prstGeom prst="rect">
            <a:avLst/>
          </a:prstGeom>
        </p:spPr>
      </p:pic>
      <p:pic>
        <p:nvPicPr>
          <p:cNvPr id="44" name="Kuva 43">
            <a:extLst>
              <a:ext uri="{FF2B5EF4-FFF2-40B4-BE49-F238E27FC236}">
                <a16:creationId xmlns:a16="http://schemas.microsoft.com/office/drawing/2014/main" id="{CC37CBFE-2919-EA56-A774-2246DC35C5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61725" y="5229603"/>
            <a:ext cx="612000" cy="612000"/>
          </a:xfrm>
          <a:prstGeom prst="rect">
            <a:avLst/>
          </a:prstGeom>
        </p:spPr>
      </p:pic>
      <p:sp>
        <p:nvSpPr>
          <p:cNvPr id="48" name="Suorakulmio 47">
            <a:extLst>
              <a:ext uri="{FF2B5EF4-FFF2-40B4-BE49-F238E27FC236}">
                <a16:creationId xmlns:a16="http://schemas.microsoft.com/office/drawing/2014/main" id="{FDCEDC57-D3E3-8ABF-CDFE-408B22932FC1}"/>
              </a:ext>
            </a:extLst>
          </p:cNvPr>
          <p:cNvSpPr/>
          <p:nvPr/>
        </p:nvSpPr>
        <p:spPr>
          <a:xfrm>
            <a:off x="709842" y="1970019"/>
            <a:ext cx="4306158" cy="5821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b="1" dirty="0">
                <a:solidFill>
                  <a:schemeClr val="tx2"/>
                </a:solidFill>
              </a:rPr>
              <a:t>GOVERNMENTAL SUPPORT</a:t>
            </a:r>
          </a:p>
        </p:txBody>
      </p:sp>
      <p:sp>
        <p:nvSpPr>
          <p:cNvPr id="51" name="Otsikko 4">
            <a:extLst>
              <a:ext uri="{FF2B5EF4-FFF2-40B4-BE49-F238E27FC236}">
                <a16:creationId xmlns:a16="http://schemas.microsoft.com/office/drawing/2014/main" id="{E7E993B0-1A4F-0C34-4E36-D1F510559619}"/>
              </a:ext>
            </a:extLst>
          </p:cNvPr>
          <p:cNvSpPr>
            <a:spLocks noGrp="1"/>
          </p:cNvSpPr>
          <p:nvPr>
            <p:ph type="title"/>
          </p:nvPr>
        </p:nvSpPr>
        <p:spPr>
          <a:xfrm>
            <a:off x="646415" y="340469"/>
            <a:ext cx="10515600" cy="1264777"/>
          </a:xfrm>
        </p:spPr>
        <p:txBody>
          <a:bodyPr/>
          <a:lstStyle/>
          <a:p>
            <a:pPr algn="l"/>
            <a:r>
              <a:rPr lang="en-US" sz="3600" dirty="0"/>
              <a:t>Advanced Data </a:t>
            </a:r>
            <a:r>
              <a:rPr lang="en-US" dirty="0"/>
              <a:t>I</a:t>
            </a:r>
            <a:r>
              <a:rPr lang="en-US" sz="3600" dirty="0"/>
              <a:t>nfrastructure </a:t>
            </a:r>
            <a:r>
              <a:rPr lang="en-US" dirty="0"/>
              <a:t>F</a:t>
            </a:r>
            <a:r>
              <a:rPr lang="en-US" sz="3600" dirty="0"/>
              <a:t>acilitates </a:t>
            </a:r>
            <a:br>
              <a:rPr lang="en-US" sz="3600" dirty="0"/>
            </a:br>
            <a:r>
              <a:rPr lang="en-US" sz="3600" dirty="0"/>
              <a:t>the Data </a:t>
            </a:r>
            <a:r>
              <a:rPr lang="en-US" dirty="0"/>
              <a:t>A</a:t>
            </a:r>
            <a:r>
              <a:rPr lang="en-US" sz="3600" dirty="0"/>
              <a:t>ccess </a:t>
            </a:r>
            <a:r>
              <a:rPr lang="en-US" dirty="0"/>
              <a:t>P</a:t>
            </a:r>
            <a:r>
              <a:rPr lang="en-US" sz="3600" dirty="0"/>
              <a:t>rocess</a:t>
            </a:r>
            <a:endParaRPr lang="fi-FI" dirty="0"/>
          </a:p>
        </p:txBody>
      </p:sp>
      <p:sp>
        <p:nvSpPr>
          <p:cNvPr id="5" name="Sisällön paikkamerkki 24">
            <a:extLst>
              <a:ext uri="{FF2B5EF4-FFF2-40B4-BE49-F238E27FC236}">
                <a16:creationId xmlns:a16="http://schemas.microsoft.com/office/drawing/2014/main" id="{748A493F-054E-310D-EF54-8BFBEE714332}"/>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Tree>
    <p:extLst>
      <p:ext uri="{BB962C8B-B14F-4D97-AF65-F5344CB8AC3E}">
        <p14:creationId xmlns:p14="http://schemas.microsoft.com/office/powerpoint/2010/main" val="291860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C4CC8B41-C465-737C-6EDD-EA8BEA214B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2106" y="3228580"/>
            <a:ext cx="176255" cy="134370"/>
          </a:xfrm>
          <a:prstGeom prst="rect">
            <a:avLst/>
          </a:prstGeom>
        </p:spPr>
      </p:pic>
      <p:pic>
        <p:nvPicPr>
          <p:cNvPr id="7" name="Kuva 6">
            <a:extLst>
              <a:ext uri="{FF2B5EF4-FFF2-40B4-BE49-F238E27FC236}">
                <a16:creationId xmlns:a16="http://schemas.microsoft.com/office/drawing/2014/main" id="{3138BEF1-9FC7-4D3F-3EFB-F91BC2FA01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48206" y="3161747"/>
            <a:ext cx="188508" cy="241661"/>
          </a:xfrm>
          <a:prstGeom prst="rect">
            <a:avLst/>
          </a:prstGeom>
        </p:spPr>
      </p:pic>
      <p:pic>
        <p:nvPicPr>
          <p:cNvPr id="4" name="Data3 Ihmiset">
            <a:hlinkClick r:id="" action="ppaction://media"/>
            <a:extLst>
              <a:ext uri="{FF2B5EF4-FFF2-40B4-BE49-F238E27FC236}">
                <a16:creationId xmlns:a16="http://schemas.microsoft.com/office/drawing/2014/main" id="{57B8034F-1E0C-DC42-FDD9-205BA0AC6F0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893" y="2190"/>
            <a:ext cx="12188107" cy="6855810"/>
          </a:xfrm>
          <a:prstGeom prst="rect">
            <a:avLst/>
          </a:prstGeom>
        </p:spPr>
      </p:pic>
      <p:sp>
        <p:nvSpPr>
          <p:cNvPr id="14" name="Suorakulmio 13">
            <a:extLst>
              <a:ext uri="{FF2B5EF4-FFF2-40B4-BE49-F238E27FC236}">
                <a16:creationId xmlns:a16="http://schemas.microsoft.com/office/drawing/2014/main" id="{23EA604E-0471-AE3D-8826-C618E9C16E12}"/>
              </a:ext>
            </a:extLst>
          </p:cNvPr>
          <p:cNvSpPr/>
          <p:nvPr/>
        </p:nvSpPr>
        <p:spPr>
          <a:xfrm>
            <a:off x="-3894" y="-2191"/>
            <a:ext cx="12192001" cy="6858001"/>
          </a:xfrm>
          <a:prstGeom prst="rect">
            <a:avLst/>
          </a:prstGeom>
          <a:solidFill>
            <a:srgbClr val="11447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Suorakulmio 38">
            <a:extLst>
              <a:ext uri="{FF2B5EF4-FFF2-40B4-BE49-F238E27FC236}">
                <a16:creationId xmlns:a16="http://schemas.microsoft.com/office/drawing/2014/main" id="{BC358E23-2971-367F-5BD4-A33794BA83EB}"/>
              </a:ext>
            </a:extLst>
          </p:cNvPr>
          <p:cNvSpPr/>
          <p:nvPr/>
        </p:nvSpPr>
        <p:spPr>
          <a:xfrm>
            <a:off x="2955286" y="1922069"/>
            <a:ext cx="3811732" cy="2821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fi-FI" sz="1400" b="1" dirty="0">
                <a:solidFill>
                  <a:schemeClr val="bg1"/>
                </a:solidFill>
              </a:rPr>
              <a:t>PATIENTS</a:t>
            </a:r>
          </a:p>
          <a:p>
            <a:pPr marL="171450" indent="-171450">
              <a:spcAft>
                <a:spcPts val="600"/>
              </a:spcAft>
              <a:buFont typeface="Arial" panose="020B0604020202020204" pitchFamily="34" charset="0"/>
              <a:buChar char="•"/>
            </a:pPr>
            <a:r>
              <a:rPr lang="en-US" sz="1200" dirty="0">
                <a:solidFill>
                  <a:schemeClr val="bg1"/>
                </a:solidFill>
              </a:rPr>
              <a:t>POSSIBILITY FOR RECONTACTING DONORS Pre-screened patients with phenotype and genotype deep data can be recontacted for new biomedical studies. Up to 95% of all biobank donors give consent to be recontacted.</a:t>
            </a:r>
          </a:p>
          <a:p>
            <a:pPr marL="171450" indent="-171450">
              <a:spcAft>
                <a:spcPts val="600"/>
              </a:spcAft>
              <a:buFont typeface="Arial" panose="020B0604020202020204" pitchFamily="34" charset="0"/>
              <a:buChar char="•"/>
            </a:pPr>
            <a:r>
              <a:rPr lang="en-US" sz="1200" dirty="0">
                <a:solidFill>
                  <a:schemeClr val="bg1"/>
                </a:solidFill>
              </a:rPr>
              <a:t>NATIONAL PATIENT RECALL SERVICE </a:t>
            </a:r>
            <a:br>
              <a:rPr lang="en-US" sz="1200" dirty="0">
                <a:solidFill>
                  <a:schemeClr val="bg1"/>
                </a:solidFill>
              </a:rPr>
            </a:br>
            <a:r>
              <a:rPr lang="en-US" sz="1200" dirty="0">
                <a:solidFill>
                  <a:schemeClr val="bg1"/>
                </a:solidFill>
              </a:rPr>
              <a:t>Over 300,000 patients available for recontacting through FINBB's unique </a:t>
            </a:r>
            <a:r>
              <a:rPr lang="en-US" sz="1200" dirty="0" err="1">
                <a:solidFill>
                  <a:schemeClr val="bg1"/>
                </a:solidFill>
              </a:rPr>
              <a:t>Fingenious</a:t>
            </a:r>
            <a:r>
              <a:rPr lang="en-US" sz="1200" dirty="0">
                <a:solidFill>
                  <a:schemeClr val="bg1"/>
                </a:solidFill>
              </a:rPr>
              <a:t>® biobank service.</a:t>
            </a:r>
          </a:p>
          <a:p>
            <a:pPr marL="171450" indent="-171450">
              <a:spcAft>
                <a:spcPts val="600"/>
              </a:spcAft>
              <a:buFont typeface="Arial" panose="020B0604020202020204" pitchFamily="34" charset="0"/>
              <a:buChar char="•"/>
            </a:pPr>
            <a:r>
              <a:rPr lang="en-US" sz="1200" dirty="0">
                <a:solidFill>
                  <a:schemeClr val="bg1"/>
                </a:solidFill>
              </a:rPr>
              <a:t>MULTIDISCIPLINED NETWORK OF EXPERTS Biobanks work in close collaboration with a network of clinicians covering all therapeutic areas.</a:t>
            </a:r>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t>Well </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en-US" dirty="0"/>
              <a:t>Electronic patient records</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dirty="0" err="1">
                <a:solidFill>
                  <a:schemeClr val="bg1"/>
                </a:solidFill>
              </a:rPr>
              <a:t>Genomic</a:t>
            </a:r>
            <a:r>
              <a:rPr lang="fi-FI" dirty="0">
                <a:solidFill>
                  <a:schemeClr val="bg1"/>
                </a:solidFill>
              </a:rPr>
              <a:t> data &amp; </a:t>
            </a:r>
            <a:r>
              <a:rPr lang="fi-FI" dirty="0" err="1">
                <a:solidFill>
                  <a:schemeClr val="bg1"/>
                </a:solidFill>
              </a:rPr>
              <a:t>biobanks</a:t>
            </a:r>
            <a:endParaRPr lang="fi-FI" dirty="0">
              <a:solidFill>
                <a:schemeClr val="bg1"/>
              </a:solidFill>
            </a:endParaRPr>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a:t>Government backing</a:t>
            </a:r>
            <a:endParaRPr lang="fi-FI" dirty="0"/>
          </a:p>
        </p:txBody>
      </p:sp>
      <p:sp>
        <p:nvSpPr>
          <p:cNvPr id="33" name="Tekstin paikkamerkki 32">
            <a:extLst>
              <a:ext uri="{FF2B5EF4-FFF2-40B4-BE49-F238E27FC236}">
                <a16:creationId xmlns:a16="http://schemas.microsoft.com/office/drawing/2014/main" id="{A6192B12-D477-1812-8629-304CD04EB007}"/>
              </a:ext>
            </a:extLst>
          </p:cNvPr>
          <p:cNvSpPr>
            <a:spLocks noGrp="1"/>
          </p:cNvSpPr>
          <p:nvPr>
            <p:ph type="body" sz="quarter" idx="18"/>
          </p:nvPr>
        </p:nvSpPr>
        <p:spPr/>
        <p:txBody>
          <a:bodyPr/>
          <a:lstStyle/>
          <a:p>
            <a:r>
              <a:rPr lang="fi-FI" dirty="0">
                <a:solidFill>
                  <a:schemeClr val="tx2"/>
                </a:solidFill>
              </a:rPr>
              <a:t>*</a:t>
            </a:r>
            <a:r>
              <a:rPr lang="fi-FI" dirty="0" err="1">
                <a:solidFill>
                  <a:schemeClr val="tx2"/>
                </a:solidFill>
              </a:rPr>
              <a:t>All</a:t>
            </a:r>
            <a:r>
              <a:rPr lang="fi-FI" dirty="0">
                <a:solidFill>
                  <a:schemeClr val="tx2"/>
                </a:solidFill>
              </a:rPr>
              <a:t> </a:t>
            </a:r>
            <a:r>
              <a:rPr lang="fi-FI" dirty="0" err="1">
                <a:solidFill>
                  <a:schemeClr val="tx2"/>
                </a:solidFill>
              </a:rPr>
              <a:t>Finnish</a:t>
            </a:r>
            <a:r>
              <a:rPr lang="fi-FI" dirty="0">
                <a:solidFill>
                  <a:schemeClr val="tx2"/>
                </a:solidFill>
              </a:rPr>
              <a:t> </a:t>
            </a:r>
            <a:r>
              <a:rPr lang="fi-FI" dirty="0" err="1">
                <a:solidFill>
                  <a:schemeClr val="tx2"/>
                </a:solidFill>
              </a:rPr>
              <a:t>biobank</a:t>
            </a:r>
            <a:r>
              <a:rPr lang="fi-FI" dirty="0">
                <a:solidFill>
                  <a:schemeClr val="tx2"/>
                </a:solidFill>
              </a:rPr>
              <a:t> </a:t>
            </a:r>
            <a:r>
              <a:rPr lang="fi-FI" dirty="0" err="1">
                <a:solidFill>
                  <a:schemeClr val="tx2"/>
                </a:solidFill>
              </a:rPr>
              <a:t>operations</a:t>
            </a:r>
            <a:r>
              <a:rPr lang="fi-FI" dirty="0">
                <a:solidFill>
                  <a:schemeClr val="tx2"/>
                </a:solidFill>
              </a:rPr>
              <a:t> </a:t>
            </a:r>
            <a:r>
              <a:rPr lang="fi-FI" dirty="0" err="1">
                <a:solidFill>
                  <a:schemeClr val="tx2"/>
                </a:solidFill>
              </a:rPr>
              <a:t>are</a:t>
            </a:r>
            <a:r>
              <a:rPr lang="fi-FI" dirty="0">
                <a:solidFill>
                  <a:schemeClr val="tx2"/>
                </a:solidFill>
              </a:rPr>
              <a:t> </a:t>
            </a:r>
            <a:r>
              <a:rPr lang="fi-FI" dirty="0" err="1">
                <a:solidFill>
                  <a:schemeClr val="tx2"/>
                </a:solidFill>
              </a:rPr>
              <a:t>regularly</a:t>
            </a:r>
            <a:r>
              <a:rPr lang="fi-FI" dirty="0">
                <a:solidFill>
                  <a:schemeClr val="tx2"/>
                </a:solidFill>
              </a:rPr>
              <a:t> </a:t>
            </a:r>
            <a:r>
              <a:rPr lang="fi-FI" dirty="0" err="1">
                <a:solidFill>
                  <a:schemeClr val="tx2"/>
                </a:solidFill>
              </a:rPr>
              <a:t>supervised</a:t>
            </a:r>
            <a:r>
              <a:rPr lang="fi-FI" dirty="0">
                <a:solidFill>
                  <a:schemeClr val="tx2"/>
                </a:solidFill>
              </a:rPr>
              <a:t> </a:t>
            </a:r>
            <a:r>
              <a:rPr lang="fi-FI" dirty="0" err="1">
                <a:solidFill>
                  <a:schemeClr val="tx2"/>
                </a:solidFill>
              </a:rPr>
              <a:t>by</a:t>
            </a:r>
            <a:r>
              <a:rPr lang="fi-FI" dirty="0">
                <a:solidFill>
                  <a:schemeClr val="tx2"/>
                </a:solidFill>
              </a:rPr>
              <a:t> </a:t>
            </a:r>
            <a:r>
              <a:rPr lang="fi-FI" dirty="0" err="1">
                <a:solidFill>
                  <a:schemeClr val="tx2"/>
                </a:solidFill>
              </a:rPr>
              <a:t>the</a:t>
            </a:r>
            <a:r>
              <a:rPr lang="fi-FI" dirty="0">
                <a:solidFill>
                  <a:schemeClr val="tx2"/>
                </a:solidFill>
              </a:rPr>
              <a:t> </a:t>
            </a:r>
            <a:r>
              <a:rPr lang="fi-FI" dirty="0" err="1">
                <a:solidFill>
                  <a:schemeClr val="tx2"/>
                </a:solidFill>
              </a:rPr>
              <a:t>Finnish</a:t>
            </a:r>
            <a:r>
              <a:rPr lang="fi-FI" dirty="0">
                <a:solidFill>
                  <a:schemeClr val="tx2"/>
                </a:solidFill>
              </a:rPr>
              <a:t> </a:t>
            </a:r>
            <a:r>
              <a:rPr lang="fi-FI" dirty="0" err="1">
                <a:solidFill>
                  <a:schemeClr val="tx2"/>
                </a:solidFill>
              </a:rPr>
              <a:t>Medicine</a:t>
            </a:r>
            <a:r>
              <a:rPr lang="fi-FI" dirty="0">
                <a:solidFill>
                  <a:schemeClr val="tx2"/>
                </a:solidFill>
              </a:rPr>
              <a:t> </a:t>
            </a:r>
            <a:r>
              <a:rPr lang="fi-FI" dirty="0" err="1">
                <a:solidFill>
                  <a:schemeClr val="tx2"/>
                </a:solidFill>
              </a:rPr>
              <a:t>Agency</a:t>
            </a:r>
            <a:r>
              <a:rPr lang="fi-FI" dirty="0">
                <a:solidFill>
                  <a:schemeClr val="tx2"/>
                </a:solidFill>
              </a:rPr>
              <a:t> (FIMEA).</a:t>
            </a:r>
          </a:p>
        </p:txBody>
      </p:sp>
      <p:pic>
        <p:nvPicPr>
          <p:cNvPr id="44" name="Kuva 43">
            <a:extLst>
              <a:ext uri="{FF2B5EF4-FFF2-40B4-BE49-F238E27FC236}">
                <a16:creationId xmlns:a16="http://schemas.microsoft.com/office/drawing/2014/main" id="{49864BE4-5E62-41C7-AF78-DBDD2885AA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3992" y="5229603"/>
            <a:ext cx="517116" cy="612000"/>
          </a:xfrm>
          <a:prstGeom prst="rect">
            <a:avLst/>
          </a:prstGeom>
        </p:spPr>
      </p:pic>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07725" y="5121206"/>
            <a:ext cx="720000" cy="720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36228" y="5229603"/>
            <a:ext cx="406443" cy="612000"/>
          </a:xfrm>
          <a:prstGeom prst="rect">
            <a:avLst/>
          </a:prstGeom>
        </p:spPr>
      </p:pic>
      <p:pic>
        <p:nvPicPr>
          <p:cNvPr id="2" name="Kuva 1">
            <a:extLst>
              <a:ext uri="{FF2B5EF4-FFF2-40B4-BE49-F238E27FC236}">
                <a16:creationId xmlns:a16="http://schemas.microsoft.com/office/drawing/2014/main" id="{A5EC2131-7932-477B-A7DA-8ECC4CC0C32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06866" y="5229603"/>
            <a:ext cx="578268" cy="612000"/>
          </a:xfrm>
          <a:prstGeom prst="rect">
            <a:avLst/>
          </a:prstGeom>
        </p:spPr>
      </p:pic>
      <p:pic>
        <p:nvPicPr>
          <p:cNvPr id="3" name="Kuva 2">
            <a:extLst>
              <a:ext uri="{FF2B5EF4-FFF2-40B4-BE49-F238E27FC236}">
                <a16:creationId xmlns:a16="http://schemas.microsoft.com/office/drawing/2014/main" id="{255AA8BE-53B3-4E4F-BC77-C812CA42D45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18275" y="5229206"/>
            <a:ext cx="612000" cy="612000"/>
          </a:xfrm>
          <a:prstGeom prst="rect">
            <a:avLst/>
          </a:prstGeom>
        </p:spPr>
      </p:pic>
      <p:sp>
        <p:nvSpPr>
          <p:cNvPr id="37" name="Suorakulmio 36">
            <a:extLst>
              <a:ext uri="{FF2B5EF4-FFF2-40B4-BE49-F238E27FC236}">
                <a16:creationId xmlns:a16="http://schemas.microsoft.com/office/drawing/2014/main" id="{775715F8-76E3-1C39-7C8D-808017088CBB}"/>
              </a:ext>
            </a:extLst>
          </p:cNvPr>
          <p:cNvSpPr/>
          <p:nvPr/>
        </p:nvSpPr>
        <p:spPr>
          <a:xfrm>
            <a:off x="646415" y="1991425"/>
            <a:ext cx="2308871" cy="25409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300"/>
              </a:spcAft>
            </a:pPr>
            <a:r>
              <a:rPr lang="fi-FI" sz="1400" b="1" dirty="0">
                <a:solidFill>
                  <a:schemeClr val="bg1"/>
                </a:solidFill>
              </a:rPr>
              <a:t>SAMPLES</a:t>
            </a:r>
          </a:p>
          <a:p>
            <a:pPr marL="171450" indent="-171450">
              <a:spcAft>
                <a:spcPts val="300"/>
              </a:spcAft>
              <a:buFont typeface="Arial" panose="020B0604020202020204" pitchFamily="34" charset="0"/>
              <a:buChar char="•"/>
            </a:pPr>
            <a:r>
              <a:rPr lang="fi-FI" sz="1200" dirty="0">
                <a:solidFill>
                  <a:schemeClr val="bg1"/>
                </a:solidFill>
              </a:rPr>
              <a:t>DNA</a:t>
            </a:r>
          </a:p>
          <a:p>
            <a:pPr marL="171450" indent="-171450">
              <a:spcAft>
                <a:spcPts val="300"/>
              </a:spcAft>
              <a:buFont typeface="Arial" panose="020B0604020202020204" pitchFamily="34" charset="0"/>
              <a:buChar char="•"/>
            </a:pPr>
            <a:r>
              <a:rPr lang="fi-FI" sz="1200" dirty="0">
                <a:solidFill>
                  <a:schemeClr val="bg1"/>
                </a:solidFill>
              </a:rPr>
              <a:t>Plasma</a:t>
            </a:r>
          </a:p>
          <a:p>
            <a:pPr marL="171450" indent="-171450">
              <a:spcAft>
                <a:spcPts val="300"/>
              </a:spcAft>
              <a:buFont typeface="Arial" panose="020B0604020202020204" pitchFamily="34" charset="0"/>
              <a:buChar char="•"/>
            </a:pPr>
            <a:r>
              <a:rPr lang="fi-FI" sz="1200" dirty="0" err="1">
                <a:solidFill>
                  <a:schemeClr val="bg1"/>
                </a:solidFill>
              </a:rPr>
              <a:t>Serum</a:t>
            </a:r>
            <a:endParaRPr lang="fi-FI" sz="1200" dirty="0">
              <a:solidFill>
                <a:schemeClr val="bg1"/>
              </a:solidFill>
            </a:endParaRPr>
          </a:p>
          <a:p>
            <a:pPr marL="171450" indent="-171450">
              <a:spcAft>
                <a:spcPts val="300"/>
              </a:spcAft>
              <a:buFont typeface="Arial" panose="020B0604020202020204" pitchFamily="34" charset="0"/>
              <a:buChar char="•"/>
            </a:pPr>
            <a:r>
              <a:rPr lang="fi-FI" sz="1200" dirty="0" err="1">
                <a:solidFill>
                  <a:schemeClr val="bg1"/>
                </a:solidFill>
              </a:rPr>
              <a:t>Buffy</a:t>
            </a:r>
            <a:r>
              <a:rPr lang="fi-FI" sz="1200" dirty="0">
                <a:solidFill>
                  <a:schemeClr val="bg1"/>
                </a:solidFill>
              </a:rPr>
              <a:t> </a:t>
            </a:r>
            <a:r>
              <a:rPr lang="fi-FI" sz="1200" dirty="0" err="1">
                <a:solidFill>
                  <a:schemeClr val="bg1"/>
                </a:solidFill>
              </a:rPr>
              <a:t>coat</a:t>
            </a:r>
            <a:endParaRPr lang="fi-FI" sz="1200" dirty="0">
              <a:solidFill>
                <a:schemeClr val="bg1"/>
              </a:solidFill>
            </a:endParaRPr>
          </a:p>
          <a:p>
            <a:pPr marL="171450" indent="-171450">
              <a:spcAft>
                <a:spcPts val="300"/>
              </a:spcAft>
              <a:buFont typeface="Arial" panose="020B0604020202020204" pitchFamily="34" charset="0"/>
              <a:buChar char="•"/>
            </a:pPr>
            <a:r>
              <a:rPr lang="fi-FI" sz="1200" dirty="0" err="1">
                <a:solidFill>
                  <a:schemeClr val="bg1"/>
                </a:solidFill>
              </a:rPr>
              <a:t>Other</a:t>
            </a:r>
            <a:r>
              <a:rPr lang="fi-FI" sz="1200" dirty="0">
                <a:solidFill>
                  <a:schemeClr val="bg1"/>
                </a:solidFill>
              </a:rPr>
              <a:t> </a:t>
            </a:r>
            <a:r>
              <a:rPr lang="fi-FI" sz="1200" dirty="0" err="1">
                <a:solidFill>
                  <a:schemeClr val="bg1"/>
                </a:solidFill>
              </a:rPr>
              <a:t>sample</a:t>
            </a:r>
            <a:r>
              <a:rPr lang="fi-FI" sz="1200" dirty="0">
                <a:solidFill>
                  <a:schemeClr val="bg1"/>
                </a:solidFill>
              </a:rPr>
              <a:t> </a:t>
            </a:r>
            <a:r>
              <a:rPr lang="fi-FI" sz="1200" dirty="0" err="1">
                <a:solidFill>
                  <a:schemeClr val="bg1"/>
                </a:solidFill>
              </a:rPr>
              <a:t>types</a:t>
            </a:r>
            <a:r>
              <a:rPr lang="fi-FI" sz="1200" dirty="0">
                <a:solidFill>
                  <a:schemeClr val="bg1"/>
                </a:solidFill>
              </a:rPr>
              <a:t>: FFPE </a:t>
            </a:r>
            <a:r>
              <a:rPr lang="fi-FI" sz="1200" dirty="0" err="1">
                <a:solidFill>
                  <a:schemeClr val="bg1"/>
                </a:solidFill>
              </a:rPr>
              <a:t>tissue</a:t>
            </a:r>
            <a:r>
              <a:rPr lang="fi-FI" sz="1200" dirty="0">
                <a:solidFill>
                  <a:schemeClr val="bg1"/>
                </a:solidFill>
              </a:rPr>
              <a:t> (&gt;11M </a:t>
            </a:r>
            <a:r>
              <a:rPr lang="fi-FI" sz="1200" dirty="0" err="1">
                <a:solidFill>
                  <a:schemeClr val="bg1"/>
                </a:solidFill>
              </a:rPr>
              <a:t>samples</a:t>
            </a:r>
            <a:r>
              <a:rPr lang="fi-FI" sz="1200" dirty="0">
                <a:solidFill>
                  <a:schemeClr val="bg1"/>
                </a:solidFill>
              </a:rPr>
              <a:t>), RNA, </a:t>
            </a:r>
            <a:r>
              <a:rPr lang="fi-FI" sz="1200" dirty="0" err="1">
                <a:solidFill>
                  <a:schemeClr val="bg1"/>
                </a:solidFill>
              </a:rPr>
              <a:t>cells</a:t>
            </a:r>
            <a:r>
              <a:rPr lang="fi-FI" sz="1200" dirty="0">
                <a:solidFill>
                  <a:schemeClr val="bg1"/>
                </a:solidFill>
              </a:rPr>
              <a:t>, CSF, </a:t>
            </a:r>
            <a:r>
              <a:rPr lang="fi-FI" sz="1200" dirty="0" err="1">
                <a:solidFill>
                  <a:schemeClr val="bg1"/>
                </a:solidFill>
              </a:rPr>
              <a:t>liquid</a:t>
            </a:r>
            <a:r>
              <a:rPr lang="fi-FI" sz="1200" dirty="0">
                <a:solidFill>
                  <a:schemeClr val="bg1"/>
                </a:solidFill>
              </a:rPr>
              <a:t> </a:t>
            </a:r>
            <a:r>
              <a:rPr lang="fi-FI" sz="1200" dirty="0" err="1">
                <a:solidFill>
                  <a:schemeClr val="bg1"/>
                </a:solidFill>
              </a:rPr>
              <a:t>biopsies</a:t>
            </a:r>
            <a:r>
              <a:rPr lang="fi-FI" sz="1200" dirty="0">
                <a:solidFill>
                  <a:schemeClr val="bg1"/>
                </a:solidFill>
              </a:rPr>
              <a:t> ( </a:t>
            </a:r>
            <a:r>
              <a:rPr lang="fi-FI" sz="1200" dirty="0" err="1">
                <a:solidFill>
                  <a:schemeClr val="bg1"/>
                </a:solidFill>
              </a:rPr>
              <a:t>cfDNA</a:t>
            </a:r>
            <a:r>
              <a:rPr lang="fi-FI" sz="1200" dirty="0">
                <a:solidFill>
                  <a:schemeClr val="bg1"/>
                </a:solidFill>
              </a:rPr>
              <a:t>), FF </a:t>
            </a:r>
            <a:r>
              <a:rPr lang="fi-FI" sz="1200" dirty="0" err="1">
                <a:solidFill>
                  <a:schemeClr val="bg1"/>
                </a:solidFill>
              </a:rPr>
              <a:t>tissue</a:t>
            </a:r>
            <a:r>
              <a:rPr lang="fi-FI" sz="1200" dirty="0">
                <a:solidFill>
                  <a:schemeClr val="bg1"/>
                </a:solidFill>
              </a:rPr>
              <a:t>, </a:t>
            </a:r>
            <a:r>
              <a:rPr lang="fi-FI" sz="1200" dirty="0" err="1">
                <a:solidFill>
                  <a:schemeClr val="bg1"/>
                </a:solidFill>
              </a:rPr>
              <a:t>whole</a:t>
            </a:r>
            <a:r>
              <a:rPr lang="fi-FI" sz="1200" dirty="0">
                <a:solidFill>
                  <a:schemeClr val="bg1"/>
                </a:solidFill>
              </a:rPr>
              <a:t> </a:t>
            </a:r>
            <a:r>
              <a:rPr lang="fi-FI" sz="1200" dirty="0" err="1">
                <a:solidFill>
                  <a:schemeClr val="bg1"/>
                </a:solidFill>
              </a:rPr>
              <a:t>blood</a:t>
            </a:r>
            <a:r>
              <a:rPr lang="fi-FI" sz="1200" dirty="0">
                <a:solidFill>
                  <a:schemeClr val="bg1"/>
                </a:solidFill>
              </a:rPr>
              <a:t>.</a:t>
            </a:r>
          </a:p>
        </p:txBody>
      </p:sp>
      <p:sp>
        <p:nvSpPr>
          <p:cNvPr id="5" name="Otsikko 1">
            <a:extLst>
              <a:ext uri="{FF2B5EF4-FFF2-40B4-BE49-F238E27FC236}">
                <a16:creationId xmlns:a16="http://schemas.microsoft.com/office/drawing/2014/main" id="{4EF63C0C-FDBB-30D4-4D43-8761E033D85D}"/>
              </a:ext>
            </a:extLst>
          </p:cNvPr>
          <p:cNvSpPr txBox="1">
            <a:spLocks/>
          </p:cNvSpPr>
          <p:nvPr/>
        </p:nvSpPr>
        <p:spPr>
          <a:xfrm>
            <a:off x="646415" y="2"/>
            <a:ext cx="7773987" cy="16404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b="1" kern="1200" spc="-100" baseline="0">
                <a:solidFill>
                  <a:schemeClr val="bg1"/>
                </a:solidFill>
                <a:latin typeface="+mj-lt"/>
                <a:ea typeface="+mj-ea"/>
                <a:cs typeface="+mj-cs"/>
              </a:defRPr>
            </a:lvl1pPr>
          </a:lstStyle>
          <a:p>
            <a:pPr algn="l"/>
            <a:r>
              <a:rPr lang="en-US" dirty="0"/>
              <a:t>Finnish Biobanks Contain 4 Million Patients With 13 Million Samples*</a:t>
            </a:r>
            <a:endParaRPr lang="fi-FI" dirty="0"/>
          </a:p>
        </p:txBody>
      </p:sp>
      <p:sp>
        <p:nvSpPr>
          <p:cNvPr id="38" name="Suorakulmio 37">
            <a:extLst>
              <a:ext uri="{FF2B5EF4-FFF2-40B4-BE49-F238E27FC236}">
                <a16:creationId xmlns:a16="http://schemas.microsoft.com/office/drawing/2014/main" id="{12C4892B-D757-CF75-7B5D-74CEA9B2E43C}"/>
              </a:ext>
            </a:extLst>
          </p:cNvPr>
          <p:cNvSpPr/>
          <p:nvPr/>
        </p:nvSpPr>
        <p:spPr>
          <a:xfrm>
            <a:off x="7024110" y="1868199"/>
            <a:ext cx="4895125" cy="2821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250"/>
              </a:spcAft>
            </a:pPr>
            <a:r>
              <a:rPr lang="fi-FI" sz="1400" b="1" dirty="0">
                <a:solidFill>
                  <a:schemeClr val="bg1"/>
                </a:solidFill>
              </a:rPr>
              <a:t>DATA</a:t>
            </a:r>
          </a:p>
          <a:p>
            <a:pPr>
              <a:spcAft>
                <a:spcPts val="250"/>
              </a:spcAft>
            </a:pPr>
            <a:r>
              <a:rPr lang="en-US" sz="1200" dirty="0">
                <a:solidFill>
                  <a:schemeClr val="bg1"/>
                </a:solidFill>
              </a:rPr>
              <a:t>A majority of the available clinical data is longitudinal EHR data.</a:t>
            </a:r>
          </a:p>
          <a:p>
            <a:pPr marL="171450" indent="-171450">
              <a:spcAft>
                <a:spcPts val="250"/>
              </a:spcAft>
              <a:buFont typeface="Arial" panose="020B0604020202020204" pitchFamily="34" charset="0"/>
              <a:buChar char="•"/>
            </a:pPr>
            <a:r>
              <a:rPr lang="en-US" sz="1200" dirty="0">
                <a:solidFill>
                  <a:schemeClr val="bg1"/>
                </a:solidFill>
              </a:rPr>
              <a:t>Genome data</a:t>
            </a:r>
          </a:p>
          <a:p>
            <a:pPr marL="171450" indent="-171450">
              <a:spcAft>
                <a:spcPts val="250"/>
              </a:spcAft>
              <a:buFont typeface="Arial" panose="020B0604020202020204" pitchFamily="34" charset="0"/>
              <a:buChar char="•"/>
            </a:pPr>
            <a:r>
              <a:rPr lang="en-US" sz="1200" dirty="0">
                <a:solidFill>
                  <a:schemeClr val="bg1"/>
                </a:solidFill>
              </a:rPr>
              <a:t>Basic demographic data (age, gender, diagnosis, etc.)</a:t>
            </a:r>
          </a:p>
          <a:p>
            <a:pPr marL="171450" indent="-171450">
              <a:spcAft>
                <a:spcPts val="250"/>
              </a:spcAft>
              <a:buFont typeface="Arial" panose="020B0604020202020204" pitchFamily="34" charset="0"/>
              <a:buChar char="•"/>
            </a:pPr>
            <a:r>
              <a:rPr lang="en-US" sz="1200" dirty="0">
                <a:solidFill>
                  <a:schemeClr val="bg1"/>
                </a:solidFill>
              </a:rPr>
              <a:t>Data related to sample collection</a:t>
            </a:r>
          </a:p>
          <a:p>
            <a:pPr marL="171450" indent="-171450">
              <a:spcAft>
                <a:spcPts val="250"/>
              </a:spcAft>
              <a:buFont typeface="Arial" panose="020B0604020202020204" pitchFamily="34" charset="0"/>
              <a:buChar char="•"/>
            </a:pPr>
            <a:r>
              <a:rPr lang="en-US" sz="1200" dirty="0">
                <a:solidFill>
                  <a:schemeClr val="bg1"/>
                </a:solidFill>
              </a:rPr>
              <a:t>Laboratory values</a:t>
            </a:r>
          </a:p>
          <a:p>
            <a:pPr marL="171450" indent="-171450">
              <a:spcAft>
                <a:spcPts val="250"/>
              </a:spcAft>
              <a:buFont typeface="Arial" panose="020B0604020202020204" pitchFamily="34" charset="0"/>
              <a:buChar char="•"/>
            </a:pPr>
            <a:r>
              <a:rPr lang="en-US" sz="1200" dirty="0">
                <a:solidFill>
                  <a:schemeClr val="bg1"/>
                </a:solidFill>
              </a:rPr>
              <a:t>Hospital visits and stays</a:t>
            </a:r>
          </a:p>
          <a:p>
            <a:pPr marL="171450" indent="-171450">
              <a:spcAft>
                <a:spcPts val="250"/>
              </a:spcAft>
              <a:buFont typeface="Arial" panose="020B0604020202020204" pitchFamily="34" charset="0"/>
              <a:buChar char="•"/>
            </a:pPr>
            <a:r>
              <a:rPr lang="en-US" sz="1200" dirty="0">
                <a:solidFill>
                  <a:schemeClr val="bg1"/>
                </a:solidFill>
              </a:rPr>
              <a:t>Procedure codes</a:t>
            </a:r>
          </a:p>
          <a:p>
            <a:pPr marL="171450" indent="-171450">
              <a:spcAft>
                <a:spcPts val="250"/>
              </a:spcAft>
              <a:buFont typeface="Arial" panose="020B0604020202020204" pitchFamily="34" charset="0"/>
              <a:buChar char="•"/>
            </a:pPr>
            <a:r>
              <a:rPr lang="en-US" sz="1200" dirty="0">
                <a:solidFill>
                  <a:schemeClr val="bg1"/>
                </a:solidFill>
              </a:rPr>
              <a:t>Medication (administered or prescribed at the hospital)</a:t>
            </a:r>
          </a:p>
          <a:p>
            <a:pPr marL="171450" indent="-171450">
              <a:spcAft>
                <a:spcPts val="250"/>
              </a:spcAft>
              <a:buFont typeface="Arial" panose="020B0604020202020204" pitchFamily="34" charset="0"/>
              <a:buChar char="•"/>
            </a:pPr>
            <a:r>
              <a:rPr lang="en-US" sz="1200" dirty="0">
                <a:solidFill>
                  <a:schemeClr val="bg1"/>
                </a:solidFill>
              </a:rPr>
              <a:t>Imaging</a:t>
            </a:r>
          </a:p>
          <a:p>
            <a:pPr marL="171450" indent="-171450">
              <a:spcAft>
                <a:spcPts val="250"/>
              </a:spcAft>
              <a:buFont typeface="Arial" panose="020B0604020202020204" pitchFamily="34" charset="0"/>
              <a:buChar char="•"/>
            </a:pPr>
            <a:r>
              <a:rPr lang="en-US" sz="1200" dirty="0">
                <a:solidFill>
                  <a:schemeClr val="bg1"/>
                </a:solidFill>
              </a:rPr>
              <a:t>Lifestyle data</a:t>
            </a:r>
          </a:p>
          <a:p>
            <a:pPr marL="171450" indent="-171450">
              <a:spcAft>
                <a:spcPts val="250"/>
              </a:spcAft>
              <a:buFont typeface="Arial" panose="020B0604020202020204" pitchFamily="34" charset="0"/>
              <a:buChar char="•"/>
            </a:pPr>
            <a:r>
              <a:rPr lang="en-US" sz="1200" dirty="0">
                <a:solidFill>
                  <a:schemeClr val="bg1"/>
                </a:solidFill>
              </a:rPr>
              <a:t>Questionnaire data</a:t>
            </a:r>
          </a:p>
          <a:p>
            <a:pPr marL="171450" indent="-171450">
              <a:spcAft>
                <a:spcPts val="250"/>
              </a:spcAft>
              <a:buFont typeface="Arial" panose="020B0604020202020204" pitchFamily="34" charset="0"/>
              <a:buChar char="•"/>
            </a:pPr>
            <a:r>
              <a:rPr lang="en-US" sz="1200" dirty="0">
                <a:solidFill>
                  <a:schemeClr val="bg1"/>
                </a:solidFill>
              </a:rPr>
              <a:t>Data returned to the biobanks from research projects</a:t>
            </a:r>
          </a:p>
        </p:txBody>
      </p:sp>
      <p:sp>
        <p:nvSpPr>
          <p:cNvPr id="10" name="Sisällön paikkamerkki 24">
            <a:extLst>
              <a:ext uri="{FF2B5EF4-FFF2-40B4-BE49-F238E27FC236}">
                <a16:creationId xmlns:a16="http://schemas.microsoft.com/office/drawing/2014/main" id="{1AEEE090-7C9A-67A4-A676-30A7F75935BC}"/>
              </a:ext>
            </a:extLst>
          </p:cNvPr>
          <p:cNvSpPr txBox="1">
            <a:spLocks/>
          </p:cNvSpPr>
          <p:nvPr/>
        </p:nvSpPr>
        <p:spPr>
          <a:xfrm>
            <a:off x="5016000" y="5843194"/>
            <a:ext cx="2160000" cy="623843"/>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0"/>
              </a:spcBef>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Digitally skilled &amp; engaged people &amp; culture of trust</a:t>
            </a:r>
            <a:endParaRPr lang="fi-FI" dirty="0"/>
          </a:p>
        </p:txBody>
      </p:sp>
    </p:spTree>
    <p:extLst>
      <p:ext uri="{BB962C8B-B14F-4D97-AF65-F5344CB8AC3E}">
        <p14:creationId xmlns:p14="http://schemas.microsoft.com/office/powerpoint/2010/main" val="2618977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6DFF8D-F867-73E5-F858-3F1364C02E9B}"/>
              </a:ext>
            </a:extLst>
          </p:cNvPr>
          <p:cNvSpPr>
            <a:spLocks noGrp="1"/>
          </p:cNvSpPr>
          <p:nvPr>
            <p:ph type="body" sz="quarter" idx="18"/>
          </p:nvPr>
        </p:nvSpPr>
        <p:spPr/>
        <p:txBody>
          <a:bodyPr/>
          <a:lstStyle/>
          <a:p>
            <a:r>
              <a:rPr lang="fi-FI" dirty="0"/>
              <a:t>*</a:t>
            </a:r>
            <a:r>
              <a:rPr lang="fi-FI" dirty="0" err="1"/>
              <a:t>All</a:t>
            </a:r>
            <a:r>
              <a:rPr lang="fi-FI" dirty="0"/>
              <a:t> </a:t>
            </a:r>
            <a:r>
              <a:rPr lang="fi-FI" dirty="0" err="1"/>
              <a:t>Finnish</a:t>
            </a:r>
            <a:r>
              <a:rPr lang="fi-FI" dirty="0"/>
              <a:t> </a:t>
            </a:r>
            <a:r>
              <a:rPr lang="fi-FI" dirty="0" err="1"/>
              <a:t>biobank</a:t>
            </a:r>
            <a:r>
              <a:rPr lang="fi-FI" dirty="0"/>
              <a:t> </a:t>
            </a:r>
            <a:r>
              <a:rPr lang="fi-FI" dirty="0" err="1"/>
              <a:t>operations</a:t>
            </a:r>
            <a:r>
              <a:rPr lang="fi-FI" dirty="0"/>
              <a:t> </a:t>
            </a:r>
            <a:r>
              <a:rPr lang="fi-FI" dirty="0" err="1"/>
              <a:t>are</a:t>
            </a:r>
            <a:r>
              <a:rPr lang="fi-FI" dirty="0"/>
              <a:t> </a:t>
            </a:r>
            <a:r>
              <a:rPr lang="fi-FI" dirty="0" err="1"/>
              <a:t>regularly</a:t>
            </a:r>
            <a:r>
              <a:rPr lang="fi-FI" dirty="0"/>
              <a:t> </a:t>
            </a:r>
            <a:r>
              <a:rPr lang="fi-FI" dirty="0" err="1"/>
              <a:t>supervised</a:t>
            </a:r>
            <a:r>
              <a:rPr lang="fi-FI" dirty="0"/>
              <a:t> </a:t>
            </a:r>
            <a:r>
              <a:rPr lang="fi-FI" dirty="0" err="1"/>
              <a:t>by</a:t>
            </a:r>
            <a:r>
              <a:rPr lang="fi-FI" dirty="0"/>
              <a:t> </a:t>
            </a:r>
            <a:r>
              <a:rPr lang="fi-FI" dirty="0" err="1"/>
              <a:t>the</a:t>
            </a:r>
            <a:r>
              <a:rPr lang="fi-FI" dirty="0"/>
              <a:t> </a:t>
            </a:r>
            <a:r>
              <a:rPr lang="fi-FI" dirty="0" err="1"/>
              <a:t>Finnish</a:t>
            </a:r>
            <a:r>
              <a:rPr lang="fi-FI" dirty="0"/>
              <a:t> </a:t>
            </a:r>
            <a:r>
              <a:rPr lang="fi-FI" dirty="0" err="1"/>
              <a:t>Medicines</a:t>
            </a:r>
            <a:r>
              <a:rPr lang="fi-FI" dirty="0"/>
              <a:t> </a:t>
            </a:r>
            <a:r>
              <a:rPr lang="fi-FI" dirty="0" err="1"/>
              <a:t>Agency</a:t>
            </a:r>
            <a:r>
              <a:rPr lang="fi-FI" dirty="0"/>
              <a:t> (FIMEA).</a:t>
            </a:r>
          </a:p>
        </p:txBody>
      </p:sp>
      <p:sp>
        <p:nvSpPr>
          <p:cNvPr id="6" name="Sisällön paikkamerkki 5">
            <a:extLst>
              <a:ext uri="{FF2B5EF4-FFF2-40B4-BE49-F238E27FC236}">
                <a16:creationId xmlns:a16="http://schemas.microsoft.com/office/drawing/2014/main" id="{B76F9FFD-3E4E-FA55-AD42-15487A470E70}"/>
              </a:ext>
            </a:extLst>
          </p:cNvPr>
          <p:cNvSpPr>
            <a:spLocks noGrp="1"/>
          </p:cNvSpPr>
          <p:nvPr>
            <p:ph sz="half" idx="2"/>
          </p:nvPr>
        </p:nvSpPr>
        <p:spPr/>
        <p:txBody>
          <a:bodyPr/>
          <a:lstStyle/>
          <a:p>
            <a:r>
              <a:rPr lang="fi-FI" dirty="0"/>
              <a:t>Well-</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7" name="Sisällön paikkamerkki 6">
            <a:extLst>
              <a:ext uri="{FF2B5EF4-FFF2-40B4-BE49-F238E27FC236}">
                <a16:creationId xmlns:a16="http://schemas.microsoft.com/office/drawing/2014/main" id="{5E97D729-FDBC-1897-E920-F73F76687CDD}"/>
              </a:ext>
            </a:extLst>
          </p:cNvPr>
          <p:cNvSpPr>
            <a:spLocks noGrp="1"/>
          </p:cNvSpPr>
          <p:nvPr>
            <p:ph sz="half" idx="13"/>
          </p:nvPr>
        </p:nvSpPr>
        <p:spPr/>
        <p:txBody>
          <a:bodyPr/>
          <a:lstStyle/>
          <a:p>
            <a:r>
              <a:rPr lang="fi-FI" dirty="0"/>
              <a:t>Electronic </a:t>
            </a:r>
            <a:r>
              <a:rPr lang="fi-FI" dirty="0" err="1"/>
              <a:t>patient</a:t>
            </a:r>
            <a:r>
              <a:rPr lang="fi-FI" dirty="0"/>
              <a:t> </a:t>
            </a:r>
            <a:r>
              <a:rPr lang="fi-FI" dirty="0" err="1"/>
              <a:t>records</a:t>
            </a:r>
            <a:endParaRPr lang="fi-FI" dirty="0"/>
          </a:p>
        </p:txBody>
      </p:sp>
      <p:sp>
        <p:nvSpPr>
          <p:cNvPr id="9" name="Sisällön paikkamerkki 8">
            <a:extLst>
              <a:ext uri="{FF2B5EF4-FFF2-40B4-BE49-F238E27FC236}">
                <a16:creationId xmlns:a16="http://schemas.microsoft.com/office/drawing/2014/main" id="{09C8E69A-3F95-26DA-8DC0-0A362B0A1761}"/>
              </a:ext>
            </a:extLst>
          </p:cNvPr>
          <p:cNvSpPr>
            <a:spLocks noGrp="1"/>
          </p:cNvSpPr>
          <p:nvPr>
            <p:ph sz="half" idx="15"/>
          </p:nvPr>
        </p:nvSpPr>
        <p:spPr/>
        <p:txBody>
          <a:bodyPr/>
          <a:lstStyle/>
          <a:p>
            <a:r>
              <a:rPr lang="fi-FI" dirty="0" err="1">
                <a:solidFill>
                  <a:schemeClr val="accent4"/>
                </a:solidFill>
              </a:rPr>
              <a:t>Genomic</a:t>
            </a:r>
            <a:r>
              <a:rPr lang="fi-FI" dirty="0">
                <a:solidFill>
                  <a:schemeClr val="accent4"/>
                </a:solidFill>
              </a:rPr>
              <a:t> data &amp; </a:t>
            </a:r>
            <a:r>
              <a:rPr lang="fi-FI" dirty="0" err="1">
                <a:solidFill>
                  <a:schemeClr val="accent4"/>
                </a:solidFill>
              </a:rPr>
              <a:t>biobanks</a:t>
            </a:r>
            <a:endParaRPr lang="fi-FI" dirty="0">
              <a:solidFill>
                <a:schemeClr val="accent4"/>
              </a:solidFill>
            </a:endParaRPr>
          </a:p>
        </p:txBody>
      </p:sp>
      <p:sp>
        <p:nvSpPr>
          <p:cNvPr id="10" name="Sisällön paikkamerkki 9">
            <a:extLst>
              <a:ext uri="{FF2B5EF4-FFF2-40B4-BE49-F238E27FC236}">
                <a16:creationId xmlns:a16="http://schemas.microsoft.com/office/drawing/2014/main" id="{1E7BBF50-5D3D-DB09-AB6C-2716CFC7B8AF}"/>
              </a:ext>
            </a:extLst>
          </p:cNvPr>
          <p:cNvSpPr>
            <a:spLocks noGrp="1"/>
          </p:cNvSpPr>
          <p:nvPr>
            <p:ph sz="half" idx="16"/>
          </p:nvPr>
        </p:nvSpPr>
        <p:spPr/>
        <p:txBody>
          <a:bodyPr/>
          <a:lstStyle/>
          <a:p>
            <a:r>
              <a:rPr lang="fi-FI" dirty="0" err="1"/>
              <a:t>Government</a:t>
            </a:r>
            <a:r>
              <a:rPr lang="fi-FI" dirty="0"/>
              <a:t> </a:t>
            </a:r>
            <a:r>
              <a:rPr lang="fi-FI" dirty="0" err="1"/>
              <a:t>backing</a:t>
            </a:r>
            <a:endParaRPr lang="fi-FI" dirty="0"/>
          </a:p>
        </p:txBody>
      </p:sp>
      <p:pic>
        <p:nvPicPr>
          <p:cNvPr id="11" name="Kuva 10">
            <a:extLst>
              <a:ext uri="{FF2B5EF4-FFF2-40B4-BE49-F238E27FC236}">
                <a16:creationId xmlns:a16="http://schemas.microsoft.com/office/drawing/2014/main" id="{98520939-6224-81AE-FC79-CA76B675F9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992" y="5229603"/>
            <a:ext cx="517116" cy="612000"/>
          </a:xfrm>
          <a:prstGeom prst="rect">
            <a:avLst/>
          </a:prstGeom>
        </p:spPr>
      </p:pic>
      <p:pic>
        <p:nvPicPr>
          <p:cNvPr id="12" name="Kuva 11">
            <a:extLst>
              <a:ext uri="{FF2B5EF4-FFF2-40B4-BE49-F238E27FC236}">
                <a16:creationId xmlns:a16="http://schemas.microsoft.com/office/drawing/2014/main" id="{F729BF14-21DC-F2B8-C347-759B41515A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7725" y="5121206"/>
            <a:ext cx="720000" cy="720000"/>
          </a:xfrm>
          <a:prstGeom prst="rect">
            <a:avLst/>
          </a:prstGeom>
        </p:spPr>
      </p:pic>
      <p:pic>
        <p:nvPicPr>
          <p:cNvPr id="13" name="Kuva 12">
            <a:extLst>
              <a:ext uri="{FF2B5EF4-FFF2-40B4-BE49-F238E27FC236}">
                <a16:creationId xmlns:a16="http://schemas.microsoft.com/office/drawing/2014/main" id="{B31012E9-FAE4-BF6C-86C0-0E06A1FC55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36228" y="5229603"/>
            <a:ext cx="406443" cy="612000"/>
          </a:xfrm>
          <a:prstGeom prst="rect">
            <a:avLst/>
          </a:prstGeom>
        </p:spPr>
      </p:pic>
      <p:pic>
        <p:nvPicPr>
          <p:cNvPr id="14" name="Kuva 13">
            <a:extLst>
              <a:ext uri="{FF2B5EF4-FFF2-40B4-BE49-F238E27FC236}">
                <a16:creationId xmlns:a16="http://schemas.microsoft.com/office/drawing/2014/main" id="{F6695BD9-8F2B-1D76-A042-E15B286025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06866" y="5229603"/>
            <a:ext cx="578268" cy="612000"/>
          </a:xfrm>
          <a:prstGeom prst="rect">
            <a:avLst/>
          </a:prstGeom>
        </p:spPr>
      </p:pic>
      <p:pic>
        <p:nvPicPr>
          <p:cNvPr id="15" name="Kuva 14">
            <a:extLst>
              <a:ext uri="{FF2B5EF4-FFF2-40B4-BE49-F238E27FC236}">
                <a16:creationId xmlns:a16="http://schemas.microsoft.com/office/drawing/2014/main" id="{233475BB-F404-1387-F8A9-0C8158A659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8275" y="5229206"/>
            <a:ext cx="612000" cy="612000"/>
          </a:xfrm>
          <a:prstGeom prst="rect">
            <a:avLst/>
          </a:prstGeom>
        </p:spPr>
      </p:pic>
      <p:pic>
        <p:nvPicPr>
          <p:cNvPr id="16" name="Kuva 15">
            <a:extLst>
              <a:ext uri="{FF2B5EF4-FFF2-40B4-BE49-F238E27FC236}">
                <a16:creationId xmlns:a16="http://schemas.microsoft.com/office/drawing/2014/main" id="{CAF44D17-5649-9BDC-0C26-C5DAF2E979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88981" y="2503984"/>
            <a:ext cx="3406080" cy="2596669"/>
          </a:xfrm>
          <a:prstGeom prst="rect">
            <a:avLst/>
          </a:prstGeom>
        </p:spPr>
      </p:pic>
      <p:sp>
        <p:nvSpPr>
          <p:cNvPr id="17" name="Sisällön paikkamerkki 9">
            <a:extLst>
              <a:ext uri="{FF2B5EF4-FFF2-40B4-BE49-F238E27FC236}">
                <a16:creationId xmlns:a16="http://schemas.microsoft.com/office/drawing/2014/main" id="{9DF4D270-9E2A-5332-42AE-4A25BC03849B}"/>
              </a:ext>
            </a:extLst>
          </p:cNvPr>
          <p:cNvSpPr txBox="1">
            <a:spLocks/>
          </p:cNvSpPr>
          <p:nvPr/>
        </p:nvSpPr>
        <p:spPr>
          <a:xfrm>
            <a:off x="683645" y="1999793"/>
            <a:ext cx="3188802" cy="8371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2"/>
                </a:solidFill>
              </a:rPr>
              <a:t>Examples of samples stored in Finnish biobanks:</a:t>
            </a:r>
            <a:endParaRPr lang="en-US" sz="1400" dirty="0">
              <a:solidFill>
                <a:schemeClr val="bg2"/>
              </a:solidFill>
            </a:endParaRPr>
          </a:p>
        </p:txBody>
      </p:sp>
      <p:sp>
        <p:nvSpPr>
          <p:cNvPr id="18" name="Sisällön paikkamerkki 9">
            <a:extLst>
              <a:ext uri="{FF2B5EF4-FFF2-40B4-BE49-F238E27FC236}">
                <a16:creationId xmlns:a16="http://schemas.microsoft.com/office/drawing/2014/main" id="{1146584E-421A-B876-161A-FC8CB7F06EF5}"/>
              </a:ext>
            </a:extLst>
          </p:cNvPr>
          <p:cNvSpPr txBox="1">
            <a:spLocks/>
          </p:cNvSpPr>
          <p:nvPr/>
        </p:nvSpPr>
        <p:spPr>
          <a:xfrm>
            <a:off x="1769874" y="2533343"/>
            <a:ext cx="1705589" cy="2968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Serum &gt;200,000</a:t>
            </a:r>
          </a:p>
        </p:txBody>
      </p:sp>
      <p:sp>
        <p:nvSpPr>
          <p:cNvPr id="19" name="Sisällön paikkamerkki 9">
            <a:extLst>
              <a:ext uri="{FF2B5EF4-FFF2-40B4-BE49-F238E27FC236}">
                <a16:creationId xmlns:a16="http://schemas.microsoft.com/office/drawing/2014/main" id="{62039E15-4649-E0BD-4204-32CF3087666E}"/>
              </a:ext>
            </a:extLst>
          </p:cNvPr>
          <p:cNvSpPr txBox="1">
            <a:spLocks/>
          </p:cNvSpPr>
          <p:nvPr/>
        </p:nvSpPr>
        <p:spPr>
          <a:xfrm>
            <a:off x="1464823" y="3060337"/>
            <a:ext cx="2010640" cy="2968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Buffy coat &gt;150,000</a:t>
            </a:r>
          </a:p>
        </p:txBody>
      </p:sp>
      <p:sp>
        <p:nvSpPr>
          <p:cNvPr id="20" name="Sisällön paikkamerkki 9">
            <a:extLst>
              <a:ext uri="{FF2B5EF4-FFF2-40B4-BE49-F238E27FC236}">
                <a16:creationId xmlns:a16="http://schemas.microsoft.com/office/drawing/2014/main" id="{76ACFBFB-8C79-71E2-0700-6C4E02F7E859}"/>
              </a:ext>
            </a:extLst>
          </p:cNvPr>
          <p:cNvSpPr txBox="1">
            <a:spLocks/>
          </p:cNvSpPr>
          <p:nvPr/>
        </p:nvSpPr>
        <p:spPr>
          <a:xfrm>
            <a:off x="1069811" y="3513459"/>
            <a:ext cx="1574943" cy="6083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DNA and/or </a:t>
            </a:r>
            <a:br>
              <a:rPr lang="en-US" sz="1000" dirty="0">
                <a:solidFill>
                  <a:schemeClr val="tx2"/>
                </a:solidFill>
              </a:rPr>
            </a:br>
            <a:r>
              <a:rPr lang="en-US" sz="1000" dirty="0">
                <a:solidFill>
                  <a:schemeClr val="tx2"/>
                </a:solidFill>
              </a:rPr>
              <a:t>genome data &gt;500,000</a:t>
            </a:r>
          </a:p>
        </p:txBody>
      </p:sp>
      <p:sp>
        <p:nvSpPr>
          <p:cNvPr id="21" name="Sisällön paikkamerkki 9">
            <a:extLst>
              <a:ext uri="{FF2B5EF4-FFF2-40B4-BE49-F238E27FC236}">
                <a16:creationId xmlns:a16="http://schemas.microsoft.com/office/drawing/2014/main" id="{54B77D96-DF5B-5380-E6C1-C899950E2F14}"/>
              </a:ext>
            </a:extLst>
          </p:cNvPr>
          <p:cNvSpPr txBox="1">
            <a:spLocks/>
          </p:cNvSpPr>
          <p:nvPr/>
        </p:nvSpPr>
        <p:spPr>
          <a:xfrm>
            <a:off x="1426395" y="4195923"/>
            <a:ext cx="2136320" cy="6083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Plasma &gt;340,000</a:t>
            </a:r>
          </a:p>
        </p:txBody>
      </p:sp>
      <p:sp>
        <p:nvSpPr>
          <p:cNvPr id="22" name="Sisällön paikkamerkki 9">
            <a:extLst>
              <a:ext uri="{FF2B5EF4-FFF2-40B4-BE49-F238E27FC236}">
                <a16:creationId xmlns:a16="http://schemas.microsoft.com/office/drawing/2014/main" id="{E3FAA297-6D3F-FB30-7B22-10FC205FC83C}"/>
              </a:ext>
            </a:extLst>
          </p:cNvPr>
          <p:cNvSpPr txBox="1">
            <a:spLocks/>
          </p:cNvSpPr>
          <p:nvPr/>
        </p:nvSpPr>
        <p:spPr>
          <a:xfrm>
            <a:off x="5241245" y="2569930"/>
            <a:ext cx="1190073" cy="15828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tx2"/>
                </a:solidFill>
              </a:rPr>
              <a:t>&gt;400,000 sample donors with genome data</a:t>
            </a:r>
            <a:endParaRPr lang="en-US" sz="1400" dirty="0">
              <a:solidFill>
                <a:schemeClr val="tx2"/>
              </a:solidFill>
            </a:endParaRPr>
          </a:p>
        </p:txBody>
      </p:sp>
      <p:pic>
        <p:nvPicPr>
          <p:cNvPr id="23" name="Kuva 22">
            <a:extLst>
              <a:ext uri="{FF2B5EF4-FFF2-40B4-BE49-F238E27FC236}">
                <a16:creationId xmlns:a16="http://schemas.microsoft.com/office/drawing/2014/main" id="{C4E3BD7B-CD20-B2F0-C146-B07FF94A99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49390" y="948822"/>
            <a:ext cx="3188802" cy="4087940"/>
          </a:xfrm>
          <a:prstGeom prst="rect">
            <a:avLst/>
          </a:prstGeom>
        </p:spPr>
      </p:pic>
      <p:sp>
        <p:nvSpPr>
          <p:cNvPr id="24" name="Sisällön paikkamerkki 9">
            <a:extLst>
              <a:ext uri="{FF2B5EF4-FFF2-40B4-BE49-F238E27FC236}">
                <a16:creationId xmlns:a16="http://schemas.microsoft.com/office/drawing/2014/main" id="{89708A34-E050-D0BB-460B-0AC0E965FA36}"/>
              </a:ext>
            </a:extLst>
          </p:cNvPr>
          <p:cNvSpPr txBox="1">
            <a:spLocks/>
          </p:cNvSpPr>
          <p:nvPr/>
        </p:nvSpPr>
        <p:spPr>
          <a:xfrm>
            <a:off x="6779988" y="2053044"/>
            <a:ext cx="1462088" cy="44369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2"/>
                </a:solidFill>
              </a:rPr>
              <a:t>Regional biobanks:</a:t>
            </a:r>
            <a:endParaRPr lang="en-US" sz="1400" dirty="0">
              <a:solidFill>
                <a:schemeClr val="bg2"/>
              </a:solidFill>
            </a:endParaRPr>
          </a:p>
        </p:txBody>
      </p:sp>
      <p:sp>
        <p:nvSpPr>
          <p:cNvPr id="25" name="Sisällön paikkamerkki 9">
            <a:extLst>
              <a:ext uri="{FF2B5EF4-FFF2-40B4-BE49-F238E27FC236}">
                <a16:creationId xmlns:a16="http://schemas.microsoft.com/office/drawing/2014/main" id="{6DC185A7-DF50-ADA0-5DE7-70FA64E90C2C}"/>
              </a:ext>
            </a:extLst>
          </p:cNvPr>
          <p:cNvSpPr txBox="1">
            <a:spLocks/>
          </p:cNvSpPr>
          <p:nvPr/>
        </p:nvSpPr>
        <p:spPr>
          <a:xfrm>
            <a:off x="10269296" y="2059433"/>
            <a:ext cx="1462088" cy="44369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2"/>
                </a:solidFill>
              </a:rPr>
              <a:t>Country-wide biobanks:</a:t>
            </a:r>
            <a:endParaRPr lang="en-US" sz="1400" dirty="0">
              <a:solidFill>
                <a:schemeClr val="bg2"/>
              </a:solidFill>
            </a:endParaRPr>
          </a:p>
        </p:txBody>
      </p:sp>
      <p:sp>
        <p:nvSpPr>
          <p:cNvPr id="26" name="Sisällön paikkamerkki 9">
            <a:extLst>
              <a:ext uri="{FF2B5EF4-FFF2-40B4-BE49-F238E27FC236}">
                <a16:creationId xmlns:a16="http://schemas.microsoft.com/office/drawing/2014/main" id="{368CE7AC-6805-7202-0289-B3697817CED4}"/>
              </a:ext>
            </a:extLst>
          </p:cNvPr>
          <p:cNvSpPr txBox="1">
            <a:spLocks/>
          </p:cNvSpPr>
          <p:nvPr/>
        </p:nvSpPr>
        <p:spPr>
          <a:xfrm>
            <a:off x="6786581" y="2534760"/>
            <a:ext cx="1729948" cy="6750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Biobank Borealis </a:t>
            </a:r>
            <a:r>
              <a:rPr lang="fi-FI" sz="1000" b="0" i="0" u="none" strike="noStrike" dirty="0">
                <a:solidFill>
                  <a:srgbClr val="4D5156"/>
                </a:solidFill>
                <a:effectLst/>
                <a:latin typeface="Arial" panose="020B0604020202020204" pitchFamily="34" charset="0"/>
              </a:rPr>
              <a:t>|</a:t>
            </a:r>
            <a:r>
              <a:rPr lang="en-US" sz="1000" dirty="0">
                <a:solidFill>
                  <a:schemeClr val="tx2"/>
                </a:solidFill>
              </a:rPr>
              <a:t> Arctic Biobank University of Oulu</a:t>
            </a:r>
          </a:p>
        </p:txBody>
      </p:sp>
      <p:sp>
        <p:nvSpPr>
          <p:cNvPr id="27" name="Sisällön paikkamerkki 9">
            <a:extLst>
              <a:ext uri="{FF2B5EF4-FFF2-40B4-BE49-F238E27FC236}">
                <a16:creationId xmlns:a16="http://schemas.microsoft.com/office/drawing/2014/main" id="{5B6F9474-67C8-B66C-24E6-73F398CBDDEB}"/>
              </a:ext>
            </a:extLst>
          </p:cNvPr>
          <p:cNvSpPr txBox="1">
            <a:spLocks/>
          </p:cNvSpPr>
          <p:nvPr/>
        </p:nvSpPr>
        <p:spPr>
          <a:xfrm>
            <a:off x="6776303" y="3076022"/>
            <a:ext cx="1561940" cy="4767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Biobank of Eastern Finland</a:t>
            </a:r>
          </a:p>
        </p:txBody>
      </p:sp>
      <p:sp>
        <p:nvSpPr>
          <p:cNvPr id="28" name="Sisällön paikkamerkki 9">
            <a:extLst>
              <a:ext uri="{FF2B5EF4-FFF2-40B4-BE49-F238E27FC236}">
                <a16:creationId xmlns:a16="http://schemas.microsoft.com/office/drawing/2014/main" id="{BA3E6965-B63D-2B84-24D4-F085A715F866}"/>
              </a:ext>
            </a:extLst>
          </p:cNvPr>
          <p:cNvSpPr txBox="1">
            <a:spLocks/>
          </p:cNvSpPr>
          <p:nvPr/>
        </p:nvSpPr>
        <p:spPr>
          <a:xfrm>
            <a:off x="6776303" y="3557112"/>
            <a:ext cx="1988701" cy="253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Central Finland Biobank</a:t>
            </a:r>
          </a:p>
        </p:txBody>
      </p:sp>
      <p:sp>
        <p:nvSpPr>
          <p:cNvPr id="29" name="Sisällön paikkamerkki 9">
            <a:extLst>
              <a:ext uri="{FF2B5EF4-FFF2-40B4-BE49-F238E27FC236}">
                <a16:creationId xmlns:a16="http://schemas.microsoft.com/office/drawing/2014/main" id="{2AD1CBFF-BF82-FFE4-D16D-2212B46DC626}"/>
              </a:ext>
            </a:extLst>
          </p:cNvPr>
          <p:cNvSpPr txBox="1">
            <a:spLocks/>
          </p:cNvSpPr>
          <p:nvPr/>
        </p:nvSpPr>
        <p:spPr>
          <a:xfrm>
            <a:off x="6771479" y="3815943"/>
            <a:ext cx="1382917" cy="36421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Finnish Clinical Biobank Tampere</a:t>
            </a:r>
          </a:p>
        </p:txBody>
      </p:sp>
      <p:sp>
        <p:nvSpPr>
          <p:cNvPr id="30" name="Sisällön paikkamerkki 9">
            <a:extLst>
              <a:ext uri="{FF2B5EF4-FFF2-40B4-BE49-F238E27FC236}">
                <a16:creationId xmlns:a16="http://schemas.microsoft.com/office/drawing/2014/main" id="{A6F8306E-D887-F255-362F-103B8A023AE8}"/>
              </a:ext>
            </a:extLst>
          </p:cNvPr>
          <p:cNvSpPr txBox="1">
            <a:spLocks/>
          </p:cNvSpPr>
          <p:nvPr/>
        </p:nvSpPr>
        <p:spPr>
          <a:xfrm>
            <a:off x="6767506" y="4173259"/>
            <a:ext cx="1095207" cy="3213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Auria Biobank</a:t>
            </a:r>
          </a:p>
        </p:txBody>
      </p:sp>
      <p:sp>
        <p:nvSpPr>
          <p:cNvPr id="31" name="Sisällön paikkamerkki 9">
            <a:extLst>
              <a:ext uri="{FF2B5EF4-FFF2-40B4-BE49-F238E27FC236}">
                <a16:creationId xmlns:a16="http://schemas.microsoft.com/office/drawing/2014/main" id="{FB6E3D2F-07C8-44E9-2E4D-04CB96F2A62B}"/>
              </a:ext>
            </a:extLst>
          </p:cNvPr>
          <p:cNvSpPr txBox="1">
            <a:spLocks/>
          </p:cNvSpPr>
          <p:nvPr/>
        </p:nvSpPr>
        <p:spPr>
          <a:xfrm>
            <a:off x="6767506" y="4433022"/>
            <a:ext cx="1197049" cy="3213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Helsinki Biobank</a:t>
            </a:r>
          </a:p>
        </p:txBody>
      </p:sp>
      <p:sp>
        <p:nvSpPr>
          <p:cNvPr id="32" name="Sisällön paikkamerkki 9">
            <a:extLst>
              <a:ext uri="{FF2B5EF4-FFF2-40B4-BE49-F238E27FC236}">
                <a16:creationId xmlns:a16="http://schemas.microsoft.com/office/drawing/2014/main" id="{7EEC34AF-9979-0F2F-3B63-32C8F9F10588}"/>
              </a:ext>
            </a:extLst>
          </p:cNvPr>
          <p:cNvSpPr txBox="1">
            <a:spLocks/>
          </p:cNvSpPr>
          <p:nvPr/>
        </p:nvSpPr>
        <p:spPr>
          <a:xfrm>
            <a:off x="10280871" y="2585010"/>
            <a:ext cx="1729948" cy="6750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Hematological </a:t>
            </a:r>
            <a:br>
              <a:rPr lang="en-US" sz="1000" dirty="0">
                <a:solidFill>
                  <a:schemeClr val="tx2"/>
                </a:solidFill>
              </a:rPr>
            </a:br>
            <a:r>
              <a:rPr lang="en-US" sz="1000" dirty="0">
                <a:solidFill>
                  <a:schemeClr val="tx2"/>
                </a:solidFill>
              </a:rPr>
              <a:t>Biobank</a:t>
            </a:r>
            <a:br>
              <a:rPr lang="en-US" sz="1000" dirty="0">
                <a:solidFill>
                  <a:schemeClr val="tx2"/>
                </a:solidFill>
              </a:rPr>
            </a:br>
            <a:r>
              <a:rPr lang="en-US" sz="1000" dirty="0">
                <a:solidFill>
                  <a:schemeClr val="tx2"/>
                </a:solidFill>
              </a:rPr>
              <a:t>(FHRB Biobank)</a:t>
            </a:r>
          </a:p>
        </p:txBody>
      </p:sp>
      <p:sp>
        <p:nvSpPr>
          <p:cNvPr id="33" name="Sisällön paikkamerkki 9">
            <a:extLst>
              <a:ext uri="{FF2B5EF4-FFF2-40B4-BE49-F238E27FC236}">
                <a16:creationId xmlns:a16="http://schemas.microsoft.com/office/drawing/2014/main" id="{61466607-64B1-6036-90ED-E7B88BF2025E}"/>
              </a:ext>
            </a:extLst>
          </p:cNvPr>
          <p:cNvSpPr txBox="1">
            <a:spLocks/>
          </p:cNvSpPr>
          <p:nvPr/>
        </p:nvSpPr>
        <p:spPr>
          <a:xfrm>
            <a:off x="10300398" y="3248052"/>
            <a:ext cx="1224134" cy="6750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Blood Service Biobank</a:t>
            </a:r>
          </a:p>
        </p:txBody>
      </p:sp>
      <p:sp>
        <p:nvSpPr>
          <p:cNvPr id="34" name="Sisällön paikkamerkki 9">
            <a:extLst>
              <a:ext uri="{FF2B5EF4-FFF2-40B4-BE49-F238E27FC236}">
                <a16:creationId xmlns:a16="http://schemas.microsoft.com/office/drawing/2014/main" id="{0563A256-69D8-060D-062F-B1B876D87835}"/>
              </a:ext>
            </a:extLst>
          </p:cNvPr>
          <p:cNvSpPr txBox="1">
            <a:spLocks/>
          </p:cNvSpPr>
          <p:nvPr/>
        </p:nvSpPr>
        <p:spPr>
          <a:xfrm>
            <a:off x="10291254" y="3824125"/>
            <a:ext cx="1224134" cy="2618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THL Biobank</a:t>
            </a:r>
          </a:p>
        </p:txBody>
      </p:sp>
      <p:sp>
        <p:nvSpPr>
          <p:cNvPr id="35" name="Sisällön paikkamerkki 9">
            <a:extLst>
              <a:ext uri="{FF2B5EF4-FFF2-40B4-BE49-F238E27FC236}">
                <a16:creationId xmlns:a16="http://schemas.microsoft.com/office/drawing/2014/main" id="{7D26E461-64BF-7BCD-596E-2D81EBE82EE4}"/>
              </a:ext>
            </a:extLst>
          </p:cNvPr>
          <p:cNvSpPr txBox="1">
            <a:spLocks/>
          </p:cNvSpPr>
          <p:nvPr/>
        </p:nvSpPr>
        <p:spPr>
          <a:xfrm>
            <a:off x="10291253" y="4271000"/>
            <a:ext cx="1418175" cy="3264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Terveystalo Biobank Finland</a:t>
            </a:r>
          </a:p>
        </p:txBody>
      </p:sp>
      <p:sp>
        <p:nvSpPr>
          <p:cNvPr id="38" name="Otsikko 1">
            <a:extLst>
              <a:ext uri="{FF2B5EF4-FFF2-40B4-BE49-F238E27FC236}">
                <a16:creationId xmlns:a16="http://schemas.microsoft.com/office/drawing/2014/main" id="{BFF87D18-52F9-F177-959D-0AA570BB8FF2}"/>
              </a:ext>
            </a:extLst>
          </p:cNvPr>
          <p:cNvSpPr txBox="1">
            <a:spLocks/>
          </p:cNvSpPr>
          <p:nvPr/>
        </p:nvSpPr>
        <p:spPr>
          <a:xfrm>
            <a:off x="646415" y="2"/>
            <a:ext cx="7773987" cy="16277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b="1" kern="1200" spc="-100" baseline="0">
                <a:solidFill>
                  <a:schemeClr val="bg1"/>
                </a:solidFill>
                <a:latin typeface="+mj-lt"/>
                <a:ea typeface="+mj-ea"/>
                <a:cs typeface="+mj-cs"/>
              </a:defRPr>
            </a:lvl1pPr>
          </a:lstStyle>
          <a:p>
            <a:pPr algn="l"/>
            <a:r>
              <a:rPr lang="en-US" dirty="0">
                <a:solidFill>
                  <a:schemeClr val="tx2"/>
                </a:solidFill>
              </a:rPr>
              <a:t>Finnish Biobanks Contain 4 Million Patients With 13 Million Samples*</a:t>
            </a:r>
            <a:endParaRPr lang="fi-FI" dirty="0">
              <a:solidFill>
                <a:schemeClr val="tx2"/>
              </a:solidFill>
            </a:endParaRPr>
          </a:p>
        </p:txBody>
      </p:sp>
      <p:sp>
        <p:nvSpPr>
          <p:cNvPr id="5" name="Sisällön paikkamerkki 24">
            <a:extLst>
              <a:ext uri="{FF2B5EF4-FFF2-40B4-BE49-F238E27FC236}">
                <a16:creationId xmlns:a16="http://schemas.microsoft.com/office/drawing/2014/main" id="{3D7A0550-AB6F-4A40-A265-D4B7AD775AFB}"/>
              </a:ext>
            </a:extLst>
          </p:cNvPr>
          <p:cNvSpPr txBox="1">
            <a:spLocks/>
          </p:cNvSpPr>
          <p:nvPr/>
        </p:nvSpPr>
        <p:spPr>
          <a:xfrm>
            <a:off x="5016000" y="5843194"/>
            <a:ext cx="2160000" cy="623843"/>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0"/>
              </a:spcBef>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Digitally skilled &amp; engaged people &amp; culture of trust</a:t>
            </a:r>
            <a:endParaRPr lang="fi-FI" dirty="0"/>
          </a:p>
        </p:txBody>
      </p:sp>
    </p:spTree>
    <p:extLst>
      <p:ext uri="{BB962C8B-B14F-4D97-AF65-F5344CB8AC3E}">
        <p14:creationId xmlns:p14="http://schemas.microsoft.com/office/powerpoint/2010/main" val="3500105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Lippu">
            <a:hlinkClick r:id="" action="ppaction://media"/>
            <a:extLst>
              <a:ext uri="{FF2B5EF4-FFF2-40B4-BE49-F238E27FC236}">
                <a16:creationId xmlns:a16="http://schemas.microsoft.com/office/drawing/2014/main" id="{E9B498AA-689B-5525-DF16-721F0AB36D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91999" cy="6857999"/>
          </a:xfrm>
          <a:prstGeom prst="rect">
            <a:avLst/>
          </a:prstGeom>
        </p:spPr>
      </p:pic>
      <p:sp>
        <p:nvSpPr>
          <p:cNvPr id="6" name="Suorakulmio 5">
            <a:extLst>
              <a:ext uri="{FF2B5EF4-FFF2-40B4-BE49-F238E27FC236}">
                <a16:creationId xmlns:a16="http://schemas.microsoft.com/office/drawing/2014/main" id="{3D9FE38B-3300-41A8-AD32-0263621BFED7}"/>
              </a:ext>
            </a:extLst>
          </p:cNvPr>
          <p:cNvSpPr/>
          <p:nvPr/>
        </p:nvSpPr>
        <p:spPr>
          <a:xfrm>
            <a:off x="-1588" y="43963"/>
            <a:ext cx="12192001" cy="6858001"/>
          </a:xfrm>
          <a:prstGeom prst="rect">
            <a:avLst/>
          </a:prstGeom>
          <a:solidFill>
            <a:srgbClr val="11447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p:txBody>
          <a:bodyPr/>
          <a:lstStyle/>
          <a:p>
            <a:r>
              <a:rPr lang="en-US" dirty="0"/>
              <a:t>A Science-Loving Government</a:t>
            </a:r>
            <a:endParaRPr lang="fi-FI" dirty="0"/>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p:txBody>
          <a:bodyPr>
            <a:normAutofit/>
          </a:bodyPr>
          <a:lstStyle/>
          <a:p>
            <a:r>
              <a:rPr lang="fi-FI" dirty="0"/>
              <a:t>Well-</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10" name="Sisällön paikkamerkki 9">
            <a:extLst>
              <a:ext uri="{FF2B5EF4-FFF2-40B4-BE49-F238E27FC236}">
                <a16:creationId xmlns:a16="http://schemas.microsoft.com/office/drawing/2014/main" id="{DC6C6521-116D-4EC8-80FE-B8BD8C95DDB0}"/>
              </a:ext>
            </a:extLst>
          </p:cNvPr>
          <p:cNvSpPr>
            <a:spLocks noGrp="1"/>
          </p:cNvSpPr>
          <p:nvPr>
            <p:ph sz="quarter" idx="4"/>
          </p:nvPr>
        </p:nvSpPr>
        <p:spPr>
          <a:xfrm>
            <a:off x="836613" y="1393723"/>
            <a:ext cx="10515600" cy="3425927"/>
          </a:xfrm>
        </p:spPr>
        <p:txBody>
          <a:bodyPr/>
          <a:lstStyle/>
          <a:p>
            <a:pPr marL="0" indent="0" algn="ctr">
              <a:buNone/>
            </a:pPr>
            <a:r>
              <a:rPr lang="en-US" dirty="0"/>
              <a:t>Legislation    /    Growth </a:t>
            </a:r>
            <a:r>
              <a:rPr lang="en-US" dirty="0" err="1"/>
              <a:t>programmes</a:t>
            </a:r>
            <a:r>
              <a:rPr lang="en-US" dirty="0"/>
              <a:t>    /    Concrete actions</a:t>
            </a: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p:txBody>
          <a:bodyPr/>
          <a:lstStyle/>
          <a:p>
            <a:r>
              <a:rPr lang="en-US" dirty="0"/>
              <a:t>Electronic patient records</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p:txBody>
          <a:bodyPr/>
          <a:lstStyle/>
          <a:p>
            <a:r>
              <a:rPr lang="fi-FI">
                <a:solidFill>
                  <a:schemeClr val="bg1"/>
                </a:solidFill>
              </a:rPr>
              <a:t>Government backing</a:t>
            </a:r>
            <a:endParaRPr lang="fi-FI" dirty="0">
              <a:solidFill>
                <a:schemeClr val="bg1"/>
              </a:solidFill>
            </a:endParaRPr>
          </a:p>
        </p:txBody>
      </p:sp>
      <p:pic>
        <p:nvPicPr>
          <p:cNvPr id="44" name="Kuva 43">
            <a:extLst>
              <a:ext uri="{FF2B5EF4-FFF2-40B4-BE49-F238E27FC236}">
                <a16:creationId xmlns:a16="http://schemas.microsoft.com/office/drawing/2014/main" id="{49864BE4-5E62-41C7-AF78-DBDD2885AA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3992" y="5229603"/>
            <a:ext cx="517116" cy="612000"/>
          </a:xfrm>
          <a:prstGeom prst="rect">
            <a:avLst/>
          </a:prstGeom>
        </p:spPr>
      </p:pic>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00151" y="5121206"/>
            <a:ext cx="478168" cy="720000"/>
          </a:xfrm>
          <a:prstGeom prst="rect">
            <a:avLst/>
          </a:prstGeom>
        </p:spPr>
      </p:pic>
      <p:pic>
        <p:nvPicPr>
          <p:cNvPr id="2" name="Kuva 1">
            <a:extLst>
              <a:ext uri="{FF2B5EF4-FFF2-40B4-BE49-F238E27FC236}">
                <a16:creationId xmlns:a16="http://schemas.microsoft.com/office/drawing/2014/main" id="{755ABF33-1BDC-4B51-A954-06BED7B984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6866" y="5229603"/>
            <a:ext cx="578268" cy="612000"/>
          </a:xfrm>
          <a:prstGeom prst="rect">
            <a:avLst/>
          </a:prstGeom>
        </p:spPr>
      </p:pic>
      <p:pic>
        <p:nvPicPr>
          <p:cNvPr id="3" name="Kuva 2">
            <a:extLst>
              <a:ext uri="{FF2B5EF4-FFF2-40B4-BE49-F238E27FC236}">
                <a16:creationId xmlns:a16="http://schemas.microsoft.com/office/drawing/2014/main" id="{7158535B-0A53-4B47-B35B-52A607CD8BD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18275" y="5229206"/>
            <a:ext cx="612000" cy="612000"/>
          </a:xfrm>
          <a:prstGeom prst="rect">
            <a:avLst/>
          </a:prstGeom>
        </p:spPr>
      </p:pic>
      <p:sp>
        <p:nvSpPr>
          <p:cNvPr id="9" name="Sisällön paikkamerkki 24">
            <a:extLst>
              <a:ext uri="{FF2B5EF4-FFF2-40B4-BE49-F238E27FC236}">
                <a16:creationId xmlns:a16="http://schemas.microsoft.com/office/drawing/2014/main" id="{7EE43239-E4EC-6B94-9C04-1833FEF1190D}"/>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Tree>
    <p:extLst>
      <p:ext uri="{BB962C8B-B14F-4D97-AF65-F5344CB8AC3E}">
        <p14:creationId xmlns:p14="http://schemas.microsoft.com/office/powerpoint/2010/main" val="3174718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Spacepoika">
            <a:hlinkClick r:id="" action="ppaction://media"/>
            <a:extLst>
              <a:ext uri="{FF2B5EF4-FFF2-40B4-BE49-F238E27FC236}">
                <a16:creationId xmlns:a16="http://schemas.microsoft.com/office/drawing/2014/main" id="{1B57C724-89EE-0351-2DCE-BA38118669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98462"/>
            <a:ext cx="12192000" cy="6872317"/>
          </a:xfrm>
          <a:prstGeom prst="rect">
            <a:avLst/>
          </a:prstGeom>
        </p:spPr>
      </p:pic>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p:txBody>
          <a:bodyPr/>
          <a:lstStyle/>
          <a:p>
            <a:r>
              <a:rPr lang="en-US" dirty="0"/>
              <a:t>Count to Five – Count on Finland</a:t>
            </a:r>
            <a:endParaRPr lang="fi-FI" dirty="0"/>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p:txBody>
          <a:bodyPr>
            <a:normAutofit/>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p:txBody>
          <a:bodyPr/>
          <a:lstStyle/>
          <a:p>
            <a:r>
              <a:rPr lang="en-US" dirty="0">
                <a:solidFill>
                  <a:schemeClr val="bg1"/>
                </a:solidFill>
              </a:rPr>
              <a:t>Electronic patient records</a:t>
            </a:r>
            <a:endParaRPr lang="fi-FI" dirty="0">
              <a:solidFill>
                <a:schemeClr val="bg1"/>
              </a:solidFill>
            </a:endParaRPr>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p:txBody>
          <a:bodyPr/>
          <a:lstStyle/>
          <a:p>
            <a:r>
              <a:rPr lang="fi-FI">
                <a:solidFill>
                  <a:schemeClr val="bg1"/>
                </a:solidFill>
              </a:rPr>
              <a:t>Genomic data &amp; biobanks</a:t>
            </a:r>
            <a:endParaRPr lang="fi-FI" dirty="0">
              <a:solidFill>
                <a:schemeClr val="bg1"/>
              </a:solidFill>
            </a:endParaRPr>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p:txBody>
          <a:bodyPr/>
          <a:lstStyle/>
          <a:p>
            <a:r>
              <a:rPr lang="fi-FI">
                <a:solidFill>
                  <a:schemeClr val="bg1"/>
                </a:solidFill>
              </a:rPr>
              <a:t>Government backing</a:t>
            </a:r>
            <a:endParaRPr lang="fi-FI" dirty="0">
              <a:solidFill>
                <a:schemeClr val="bg1"/>
              </a:solidFill>
            </a:endParaRPr>
          </a:p>
        </p:txBody>
      </p:sp>
      <p:pic>
        <p:nvPicPr>
          <p:cNvPr id="44" name="Kuva 43">
            <a:extLst>
              <a:ext uri="{FF2B5EF4-FFF2-40B4-BE49-F238E27FC236}">
                <a16:creationId xmlns:a16="http://schemas.microsoft.com/office/drawing/2014/main" id="{49864BE4-5E62-41C7-AF78-DBDD2885AA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2765" y="3398532"/>
            <a:ext cx="1064651" cy="1260000"/>
          </a:xfrm>
          <a:prstGeom prst="rect">
            <a:avLst/>
          </a:prstGeom>
        </p:spPr>
      </p:pic>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02930" y="3398532"/>
            <a:ext cx="1260000" cy="1260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59235" y="3398532"/>
            <a:ext cx="836794" cy="1260000"/>
          </a:xfrm>
          <a:prstGeom prst="rect">
            <a:avLst/>
          </a:prstGeom>
        </p:spPr>
      </p:pic>
      <p:pic>
        <p:nvPicPr>
          <p:cNvPr id="2" name="Kuva 1">
            <a:extLst>
              <a:ext uri="{FF2B5EF4-FFF2-40B4-BE49-F238E27FC236}">
                <a16:creationId xmlns:a16="http://schemas.microsoft.com/office/drawing/2014/main" id="{755ABF33-1BDC-4B51-A954-06BED7B984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00724" y="3398532"/>
            <a:ext cx="1190552" cy="1260000"/>
          </a:xfrm>
          <a:prstGeom prst="rect">
            <a:avLst/>
          </a:prstGeom>
        </p:spPr>
      </p:pic>
      <p:pic>
        <p:nvPicPr>
          <p:cNvPr id="3" name="Kuva 2">
            <a:extLst>
              <a:ext uri="{FF2B5EF4-FFF2-40B4-BE49-F238E27FC236}">
                <a16:creationId xmlns:a16="http://schemas.microsoft.com/office/drawing/2014/main" id="{7158535B-0A53-4B47-B35B-52A607CD8BD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29070" y="3398532"/>
            <a:ext cx="1260000" cy="1260000"/>
          </a:xfrm>
          <a:prstGeom prst="rect">
            <a:avLst/>
          </a:prstGeom>
        </p:spPr>
      </p:pic>
      <p:sp>
        <p:nvSpPr>
          <p:cNvPr id="9" name="Sisällön paikkamerkki 24">
            <a:extLst>
              <a:ext uri="{FF2B5EF4-FFF2-40B4-BE49-F238E27FC236}">
                <a16:creationId xmlns:a16="http://schemas.microsoft.com/office/drawing/2014/main" id="{7DDFB2C1-40E8-8B25-638F-455740A979FC}"/>
              </a:ext>
            </a:extLst>
          </p:cNvPr>
          <p:cNvSpPr txBox="1">
            <a:spLocks/>
          </p:cNvSpPr>
          <p:nvPr/>
        </p:nvSpPr>
        <p:spPr>
          <a:xfrm>
            <a:off x="5016000" y="5843194"/>
            <a:ext cx="2160000" cy="623843"/>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0"/>
              </a:spcBef>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Digitally skilled &amp; engaged people &amp; culture of trust</a:t>
            </a:r>
            <a:endParaRPr lang="fi-FI" dirty="0">
              <a:solidFill>
                <a:schemeClr val="bg1"/>
              </a:solidFill>
            </a:endParaRPr>
          </a:p>
        </p:txBody>
      </p:sp>
    </p:spTree>
    <p:extLst>
      <p:ext uri="{BB962C8B-B14F-4D97-AF65-F5344CB8AC3E}">
        <p14:creationId xmlns:p14="http://schemas.microsoft.com/office/powerpoint/2010/main" val="3474880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35C2FE-FAE5-4670-95D8-1D37D627D984}"/>
              </a:ext>
            </a:extLst>
          </p:cNvPr>
          <p:cNvSpPr>
            <a:spLocks noGrp="1"/>
          </p:cNvSpPr>
          <p:nvPr>
            <p:ph type="title"/>
          </p:nvPr>
        </p:nvSpPr>
        <p:spPr>
          <a:xfrm>
            <a:off x="831850" y="0"/>
            <a:ext cx="5264150" cy="5085471"/>
          </a:xfrm>
        </p:spPr>
        <p:txBody>
          <a:bodyPr>
            <a:normAutofit/>
          </a:bodyPr>
          <a:lstStyle/>
          <a:p>
            <a:r>
              <a:rPr lang="en-US" dirty="0"/>
              <a:t>Land of Specialized Cancer Centers</a:t>
            </a:r>
            <a:endParaRPr lang="fi-FI" dirty="0"/>
          </a:p>
        </p:txBody>
      </p:sp>
      <p:sp>
        <p:nvSpPr>
          <p:cNvPr id="3" name="Tekstin paikkamerkki 2">
            <a:extLst>
              <a:ext uri="{FF2B5EF4-FFF2-40B4-BE49-F238E27FC236}">
                <a16:creationId xmlns:a16="http://schemas.microsoft.com/office/drawing/2014/main" id="{6F422648-9358-4638-9493-46A369D408A7}"/>
              </a:ext>
            </a:extLst>
          </p:cNvPr>
          <p:cNvSpPr>
            <a:spLocks noGrp="1"/>
          </p:cNvSpPr>
          <p:nvPr>
            <p:ph type="body" idx="1"/>
          </p:nvPr>
        </p:nvSpPr>
        <p:spPr>
          <a:xfrm>
            <a:off x="870288" y="5085471"/>
            <a:ext cx="5225712" cy="1004179"/>
          </a:xfrm>
        </p:spPr>
        <p:txBody>
          <a:bodyPr/>
          <a:lstStyle/>
          <a:p>
            <a:r>
              <a:rPr lang="fi-FI" dirty="0"/>
              <a:t>National, </a:t>
            </a:r>
            <a:r>
              <a:rPr lang="fi-FI" dirty="0" err="1"/>
              <a:t>local</a:t>
            </a:r>
            <a:r>
              <a:rPr lang="fi-FI" dirty="0"/>
              <a:t> and </a:t>
            </a:r>
            <a:r>
              <a:rPr lang="fi-FI" dirty="0" err="1"/>
              <a:t>private</a:t>
            </a:r>
            <a:endParaRPr lang="fi-FI" dirty="0"/>
          </a:p>
        </p:txBody>
      </p:sp>
      <p:pic>
        <p:nvPicPr>
          <p:cNvPr id="11" name="Kuvan paikkamerkki 10" descr="Kuva, joka sisältää kohteen teksti&#10;&#10;Kuvaus luotu automaattisesti">
            <a:extLst>
              <a:ext uri="{FF2B5EF4-FFF2-40B4-BE49-F238E27FC236}">
                <a16:creationId xmlns:a16="http://schemas.microsoft.com/office/drawing/2014/main" id="{A06B0BDA-5F8E-421D-86BE-01C3291998B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000" r="25000"/>
          <a:stretch>
            <a:fillRect/>
          </a:stretch>
        </p:blipFill>
        <p:spPr/>
      </p:pic>
    </p:spTree>
    <p:extLst>
      <p:ext uri="{BB962C8B-B14F-4D97-AF65-F5344CB8AC3E}">
        <p14:creationId xmlns:p14="http://schemas.microsoft.com/office/powerpoint/2010/main" val="3935551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1973CFB-6A53-22A0-5F54-140A7C25986C}"/>
              </a:ext>
            </a:extLst>
          </p:cNvPr>
          <p:cNvSpPr>
            <a:spLocks noGrp="1"/>
          </p:cNvSpPr>
          <p:nvPr>
            <p:ph type="title"/>
          </p:nvPr>
        </p:nvSpPr>
        <p:spPr/>
        <p:txBody>
          <a:bodyPr/>
          <a:lstStyle/>
          <a:p>
            <a:r>
              <a:rPr lang="fi-FI" dirty="0" err="1"/>
              <a:t>Oncology</a:t>
            </a:r>
            <a:r>
              <a:rPr lang="fi-FI" dirty="0"/>
              <a:t>/</a:t>
            </a:r>
            <a:r>
              <a:rPr lang="fi-FI" dirty="0" err="1"/>
              <a:t>Hematology</a:t>
            </a:r>
            <a:endParaRPr lang="fi-FI" dirty="0"/>
          </a:p>
        </p:txBody>
      </p:sp>
      <p:sp>
        <p:nvSpPr>
          <p:cNvPr id="7" name="Tekstin paikkamerkki 6">
            <a:extLst>
              <a:ext uri="{FF2B5EF4-FFF2-40B4-BE49-F238E27FC236}">
                <a16:creationId xmlns:a16="http://schemas.microsoft.com/office/drawing/2014/main" id="{EDEBF165-DED7-B44A-1E97-CC6E3E1EEC3B}"/>
              </a:ext>
            </a:extLst>
          </p:cNvPr>
          <p:cNvSpPr>
            <a:spLocks noGrp="1"/>
          </p:cNvSpPr>
          <p:nvPr>
            <p:ph type="body" sz="quarter" idx="18"/>
          </p:nvPr>
        </p:nvSpPr>
        <p:spPr/>
        <p:txBody>
          <a:bodyPr/>
          <a:lstStyle/>
          <a:p>
            <a:r>
              <a:rPr lang="fi-FI" dirty="0" err="1"/>
              <a:t>Citeline</a:t>
            </a:r>
            <a:r>
              <a:rPr lang="fi-FI" dirty="0"/>
              <a:t> </a:t>
            </a:r>
            <a:r>
              <a:rPr lang="fi-FI" dirty="0" err="1"/>
              <a:t>Trialtrove</a:t>
            </a:r>
            <a:r>
              <a:rPr lang="fi-FI" dirty="0"/>
              <a:t>, 2024</a:t>
            </a:r>
          </a:p>
        </p:txBody>
      </p:sp>
      <p:sp>
        <p:nvSpPr>
          <p:cNvPr id="17" name="Sisällön paikkamerkki 9">
            <a:extLst>
              <a:ext uri="{FF2B5EF4-FFF2-40B4-BE49-F238E27FC236}">
                <a16:creationId xmlns:a16="http://schemas.microsoft.com/office/drawing/2014/main" id="{861C35A1-B931-BDD7-C734-8CC70F3AB737}"/>
              </a:ext>
            </a:extLst>
          </p:cNvPr>
          <p:cNvSpPr>
            <a:spLocks noGrp="1"/>
          </p:cNvSpPr>
          <p:nvPr>
            <p:ph sz="quarter" idx="4"/>
          </p:nvPr>
        </p:nvSpPr>
        <p:spPr>
          <a:xfrm>
            <a:off x="738641" y="1621323"/>
            <a:ext cx="5554831" cy="624537"/>
          </a:xfrm>
        </p:spPr>
        <p:txBody>
          <a:bodyPr anchor="t">
            <a:normAutofit/>
          </a:bodyPr>
          <a:lstStyle/>
          <a:p>
            <a:pPr marL="0" indent="0" algn="ctr">
              <a:lnSpc>
                <a:spcPct val="100000"/>
              </a:lnSpc>
              <a:buNone/>
            </a:pPr>
            <a:r>
              <a:rPr lang="en-US" sz="1400" b="1" dirty="0">
                <a:solidFill>
                  <a:schemeClr val="accent1"/>
                </a:solidFill>
              </a:rPr>
              <a:t>The age structure of Finland: the number of elderly people is increasing rapidly leading to an increase in cancer cases</a:t>
            </a:r>
          </a:p>
        </p:txBody>
      </p:sp>
      <p:sp>
        <p:nvSpPr>
          <p:cNvPr id="18" name="Sisällön paikkamerkki 9">
            <a:extLst>
              <a:ext uri="{FF2B5EF4-FFF2-40B4-BE49-F238E27FC236}">
                <a16:creationId xmlns:a16="http://schemas.microsoft.com/office/drawing/2014/main" id="{C10E0C10-28A7-DF23-20FD-0B45BC038640}"/>
              </a:ext>
            </a:extLst>
          </p:cNvPr>
          <p:cNvSpPr txBox="1">
            <a:spLocks/>
          </p:cNvSpPr>
          <p:nvPr/>
        </p:nvSpPr>
        <p:spPr>
          <a:xfrm>
            <a:off x="6792684" y="1621323"/>
            <a:ext cx="4562704" cy="10056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a:solidFill>
                  <a:schemeClr val="accent1"/>
                </a:solidFill>
              </a:rPr>
              <a:t>Cancer trials (industry sponsored) account for the largest share of open clinical studies in Finland </a:t>
            </a:r>
          </a:p>
        </p:txBody>
      </p:sp>
      <p:graphicFrame>
        <p:nvGraphicFramePr>
          <p:cNvPr id="2" name="Kaavio 1">
            <a:extLst>
              <a:ext uri="{FF2B5EF4-FFF2-40B4-BE49-F238E27FC236}">
                <a16:creationId xmlns:a16="http://schemas.microsoft.com/office/drawing/2014/main" id="{CE80D8D1-CA58-AAD7-BD5A-328F37D450BA}"/>
              </a:ext>
            </a:extLst>
          </p:cNvPr>
          <p:cNvGraphicFramePr/>
          <p:nvPr>
            <p:extLst>
              <p:ext uri="{D42A27DB-BD31-4B8C-83A1-F6EECF244321}">
                <p14:modId xmlns:p14="http://schemas.microsoft.com/office/powerpoint/2010/main" val="626572011"/>
              </p:ext>
            </p:extLst>
          </p:nvPr>
        </p:nvGraphicFramePr>
        <p:xfrm>
          <a:off x="6293472" y="2441318"/>
          <a:ext cx="5898527" cy="36173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iruutu 2">
            <a:extLst>
              <a:ext uri="{FF2B5EF4-FFF2-40B4-BE49-F238E27FC236}">
                <a16:creationId xmlns:a16="http://schemas.microsoft.com/office/drawing/2014/main" id="{1976329A-1482-2863-0A4F-3C30694AFDCD}"/>
              </a:ext>
            </a:extLst>
          </p:cNvPr>
          <p:cNvSpPr txBox="1"/>
          <p:nvPr/>
        </p:nvSpPr>
        <p:spPr>
          <a:xfrm>
            <a:off x="9151633" y="2678846"/>
            <a:ext cx="734540" cy="461665"/>
          </a:xfrm>
          <a:prstGeom prst="rect">
            <a:avLst/>
          </a:prstGeom>
          <a:noFill/>
        </p:spPr>
        <p:txBody>
          <a:bodyPr wrap="square" rtlCol="0">
            <a:spAutoFit/>
          </a:bodyPr>
          <a:lstStyle/>
          <a:p>
            <a:pPr algn="ctr"/>
            <a:r>
              <a:rPr lang="fi-FI" sz="1200" dirty="0" err="1">
                <a:solidFill>
                  <a:schemeClr val="bg1"/>
                </a:solidFill>
              </a:rPr>
              <a:t>Others</a:t>
            </a:r>
            <a:r>
              <a:rPr lang="fi-FI" sz="1200" dirty="0">
                <a:solidFill>
                  <a:schemeClr val="bg1"/>
                </a:solidFill>
              </a:rPr>
              <a:t> 5%</a:t>
            </a:r>
          </a:p>
        </p:txBody>
      </p:sp>
      <p:sp>
        <p:nvSpPr>
          <p:cNvPr id="4" name="Tekstiruutu 3">
            <a:extLst>
              <a:ext uri="{FF2B5EF4-FFF2-40B4-BE49-F238E27FC236}">
                <a16:creationId xmlns:a16="http://schemas.microsoft.com/office/drawing/2014/main" id="{5EA16043-C53B-9C4B-E9BD-7CCCB4FE638B}"/>
              </a:ext>
            </a:extLst>
          </p:cNvPr>
          <p:cNvSpPr txBox="1"/>
          <p:nvPr/>
        </p:nvSpPr>
        <p:spPr>
          <a:xfrm>
            <a:off x="7826178" y="3963496"/>
            <a:ext cx="893219" cy="461665"/>
          </a:xfrm>
          <a:prstGeom prst="rect">
            <a:avLst/>
          </a:prstGeom>
          <a:noFill/>
        </p:spPr>
        <p:txBody>
          <a:bodyPr wrap="square" rtlCol="0">
            <a:spAutoFit/>
          </a:bodyPr>
          <a:lstStyle/>
          <a:p>
            <a:pPr algn="ctr"/>
            <a:r>
              <a:rPr lang="fi-FI" sz="1200" dirty="0" err="1">
                <a:solidFill>
                  <a:schemeClr val="bg1"/>
                </a:solidFill>
              </a:rPr>
              <a:t>Oncology</a:t>
            </a:r>
            <a:r>
              <a:rPr lang="fi-FI" sz="1200" dirty="0">
                <a:solidFill>
                  <a:schemeClr val="bg1"/>
                </a:solidFill>
              </a:rPr>
              <a:t>
42%</a:t>
            </a:r>
          </a:p>
        </p:txBody>
      </p:sp>
      <p:sp>
        <p:nvSpPr>
          <p:cNvPr id="6" name="Tekstiruutu 5">
            <a:extLst>
              <a:ext uri="{FF2B5EF4-FFF2-40B4-BE49-F238E27FC236}">
                <a16:creationId xmlns:a16="http://schemas.microsoft.com/office/drawing/2014/main" id="{34D1924F-06BB-5148-1922-C358C5C0D80B}"/>
              </a:ext>
            </a:extLst>
          </p:cNvPr>
          <p:cNvSpPr txBox="1"/>
          <p:nvPr/>
        </p:nvSpPr>
        <p:spPr>
          <a:xfrm>
            <a:off x="9074036" y="3005052"/>
            <a:ext cx="1972212" cy="646331"/>
          </a:xfrm>
          <a:prstGeom prst="rect">
            <a:avLst/>
          </a:prstGeom>
          <a:noFill/>
        </p:spPr>
        <p:txBody>
          <a:bodyPr wrap="square" rtlCol="0">
            <a:spAutoFit/>
          </a:bodyPr>
          <a:lstStyle/>
          <a:p>
            <a:pPr algn="ctr"/>
            <a:r>
              <a:rPr lang="fi-FI" sz="1200" dirty="0" err="1">
                <a:solidFill>
                  <a:schemeClr val="bg1"/>
                </a:solidFill>
              </a:rPr>
              <a:t>Metabolic</a:t>
            </a:r>
            <a:r>
              <a:rPr lang="fi-FI" sz="1200" dirty="0">
                <a:solidFill>
                  <a:schemeClr val="bg1"/>
                </a:solidFill>
              </a:rPr>
              <a:t>/</a:t>
            </a:r>
            <a:br>
              <a:rPr lang="fi-FI" sz="1200" dirty="0">
                <a:solidFill>
                  <a:schemeClr val="bg1"/>
                </a:solidFill>
              </a:rPr>
            </a:br>
            <a:r>
              <a:rPr lang="fi-FI" sz="1200" dirty="0" err="1">
                <a:solidFill>
                  <a:schemeClr val="bg1"/>
                </a:solidFill>
              </a:rPr>
              <a:t>Endocrinology</a:t>
            </a:r>
            <a:r>
              <a:rPr lang="fi-FI" sz="1200" dirty="0">
                <a:solidFill>
                  <a:schemeClr val="bg1"/>
                </a:solidFill>
              </a:rPr>
              <a:t>
9%</a:t>
            </a:r>
          </a:p>
        </p:txBody>
      </p:sp>
      <p:sp>
        <p:nvSpPr>
          <p:cNvPr id="8" name="Tekstiruutu 7">
            <a:extLst>
              <a:ext uri="{FF2B5EF4-FFF2-40B4-BE49-F238E27FC236}">
                <a16:creationId xmlns:a16="http://schemas.microsoft.com/office/drawing/2014/main" id="{55D1679A-BA08-DA70-EDC9-ED68FDB0E296}"/>
              </a:ext>
            </a:extLst>
          </p:cNvPr>
          <p:cNvSpPr txBox="1"/>
          <p:nvPr/>
        </p:nvSpPr>
        <p:spPr>
          <a:xfrm>
            <a:off x="9212297" y="3797073"/>
            <a:ext cx="2147395" cy="461665"/>
          </a:xfrm>
          <a:prstGeom prst="rect">
            <a:avLst/>
          </a:prstGeom>
          <a:noFill/>
        </p:spPr>
        <p:txBody>
          <a:bodyPr wrap="square" rtlCol="0">
            <a:spAutoFit/>
          </a:bodyPr>
          <a:lstStyle/>
          <a:p>
            <a:pPr algn="ctr" rtl="0">
              <a:defRPr sz="1197" b="0" i="0" u="none" strike="noStrike" kern="1200" baseline="0">
                <a:solidFill>
                  <a:prstClr val="white"/>
                </a:solidFill>
                <a:latin typeface="+mn-lt"/>
                <a:ea typeface="+mn-ea"/>
                <a:cs typeface="+mn-cs"/>
              </a:defRPr>
            </a:pPr>
            <a:fld id="{4BC6C76D-BA8E-B941-9429-0D887B7658AD}" type="CATEGORYNAME">
              <a:rPr lang="en-US" sz="1200" smtClean="0"/>
              <a:pPr algn="ctr" rtl="0">
                <a:defRPr sz="1197" b="0" i="0" u="none" strike="noStrike" kern="1200" baseline="0">
                  <a:solidFill>
                    <a:prstClr val="white"/>
                  </a:solidFill>
                  <a:latin typeface="+mn-lt"/>
                  <a:ea typeface="+mn-ea"/>
                  <a:cs typeface="+mn-cs"/>
                </a:defRPr>
              </a:pPr>
              <a:t>Cardiovascular</a:t>
            </a:fld>
            <a:r>
              <a:rPr lang="en-US" sz="1200" baseline="0" dirty="0"/>
              <a:t>
12%</a:t>
            </a:r>
            <a:endParaRPr lang="en-US" sz="1200" dirty="0"/>
          </a:p>
        </p:txBody>
      </p:sp>
      <p:sp>
        <p:nvSpPr>
          <p:cNvPr id="9" name="Tekstiruutu 8">
            <a:extLst>
              <a:ext uri="{FF2B5EF4-FFF2-40B4-BE49-F238E27FC236}">
                <a16:creationId xmlns:a16="http://schemas.microsoft.com/office/drawing/2014/main" id="{59A6BCB1-C3B6-D4E9-CC2D-1C08BF2C1ED8}"/>
              </a:ext>
            </a:extLst>
          </p:cNvPr>
          <p:cNvSpPr txBox="1"/>
          <p:nvPr/>
        </p:nvSpPr>
        <p:spPr>
          <a:xfrm>
            <a:off x="9132708" y="4621631"/>
            <a:ext cx="2147395" cy="461665"/>
          </a:xfrm>
          <a:prstGeom prst="rect">
            <a:avLst/>
          </a:prstGeom>
          <a:noFill/>
        </p:spPr>
        <p:txBody>
          <a:bodyPr wrap="square" rtlCol="0">
            <a:spAutoFit/>
          </a:bodyPr>
          <a:lstStyle/>
          <a:p>
            <a:pPr algn="ctr" rtl="0">
              <a:defRPr sz="1197" b="0" i="0" u="none" strike="noStrike" kern="1200" baseline="0">
                <a:solidFill>
                  <a:prstClr val="white"/>
                </a:solidFill>
                <a:latin typeface="+mn-lt"/>
                <a:ea typeface="+mn-ea"/>
                <a:cs typeface="+mn-cs"/>
              </a:defRPr>
            </a:pPr>
            <a:r>
              <a:rPr lang="en-US" sz="1200" dirty="0"/>
              <a:t>CNS</a:t>
            </a:r>
          </a:p>
          <a:p>
            <a:pPr algn="ctr" rtl="0">
              <a:defRPr sz="1197" b="0" i="0" u="none" strike="noStrike" kern="1200" baseline="0">
                <a:solidFill>
                  <a:prstClr val="white"/>
                </a:solidFill>
                <a:latin typeface="+mn-lt"/>
                <a:ea typeface="+mn-ea"/>
                <a:cs typeface="+mn-cs"/>
              </a:defRPr>
            </a:pPr>
            <a:r>
              <a:rPr lang="en-US" sz="1200" dirty="0"/>
              <a:t>14%</a:t>
            </a:r>
          </a:p>
        </p:txBody>
      </p:sp>
      <p:sp>
        <p:nvSpPr>
          <p:cNvPr id="10" name="Tekstiruutu 9">
            <a:extLst>
              <a:ext uri="{FF2B5EF4-FFF2-40B4-BE49-F238E27FC236}">
                <a16:creationId xmlns:a16="http://schemas.microsoft.com/office/drawing/2014/main" id="{906B66A7-1915-36AE-4015-14EAC4B0A51E}"/>
              </a:ext>
            </a:extLst>
          </p:cNvPr>
          <p:cNvSpPr txBox="1"/>
          <p:nvPr/>
        </p:nvSpPr>
        <p:spPr>
          <a:xfrm>
            <a:off x="8773204" y="5007138"/>
            <a:ext cx="1095114" cy="646331"/>
          </a:xfrm>
          <a:prstGeom prst="rect">
            <a:avLst/>
          </a:prstGeom>
          <a:noFill/>
        </p:spPr>
        <p:txBody>
          <a:bodyPr wrap="square" rtlCol="0">
            <a:spAutoFit/>
          </a:bodyPr>
          <a:lstStyle/>
          <a:p>
            <a:pPr algn="ctr" rtl="0">
              <a:defRPr sz="1197" b="0" i="0" u="none" strike="noStrike" kern="1200" baseline="0">
                <a:solidFill>
                  <a:prstClr val="white"/>
                </a:solidFill>
                <a:latin typeface="+mn-lt"/>
                <a:ea typeface="+mn-ea"/>
                <a:cs typeface="+mn-cs"/>
              </a:defRPr>
            </a:pPr>
            <a:fld id="{5B874493-6E44-034E-9F22-D7F074DE07B3}" type="CATEGORYNAME">
              <a:rPr lang="en-US" sz="1200" smtClean="0"/>
              <a:pPr algn="ctr" rtl="0">
                <a:defRPr sz="1197" b="0" i="0" u="none" strike="noStrike" kern="1200" baseline="0">
                  <a:solidFill>
                    <a:prstClr val="white"/>
                  </a:solidFill>
                  <a:latin typeface="+mn-lt"/>
                  <a:ea typeface="+mn-ea"/>
                  <a:cs typeface="+mn-cs"/>
                </a:defRPr>
              </a:pPr>
              <a:t>Autoimmune/Inflammation</a:t>
            </a:fld>
            <a:r>
              <a:rPr lang="en-US" sz="1200" baseline="0" dirty="0"/>
              <a:t>
18%</a:t>
            </a:r>
            <a:endParaRPr lang="en-US" sz="1200" dirty="0"/>
          </a:p>
        </p:txBody>
      </p:sp>
      <p:graphicFrame>
        <p:nvGraphicFramePr>
          <p:cNvPr id="13" name="Kaavio 12" title="Väestön ikärakenne 31.12.">
            <a:extLst>
              <a:ext uri="{FF2B5EF4-FFF2-40B4-BE49-F238E27FC236}">
                <a16:creationId xmlns:a16="http://schemas.microsoft.com/office/drawing/2014/main" id="{00000000-0008-0000-0000-000005000000}"/>
              </a:ext>
            </a:extLst>
          </p:cNvPr>
          <p:cNvGraphicFramePr>
            <a:graphicFrameLocks noChangeAspect="1"/>
          </p:cNvGraphicFramePr>
          <p:nvPr>
            <p:extLst>
              <p:ext uri="{D42A27DB-BD31-4B8C-83A1-F6EECF244321}">
                <p14:modId xmlns:p14="http://schemas.microsoft.com/office/powerpoint/2010/main" val="140075684"/>
              </p:ext>
            </p:extLst>
          </p:nvPr>
        </p:nvGraphicFramePr>
        <p:xfrm>
          <a:off x="601969" y="2157984"/>
          <a:ext cx="6330526" cy="3979368"/>
        </p:xfrm>
        <a:graphic>
          <a:graphicData uri="http://schemas.openxmlformats.org/drawingml/2006/chart">
            <c:chart xmlns:c="http://schemas.openxmlformats.org/drawingml/2006/chart" xmlns:r="http://schemas.openxmlformats.org/officeDocument/2006/relationships" r:id="rId4"/>
          </a:graphicData>
        </a:graphic>
      </p:graphicFrame>
      <p:sp>
        <p:nvSpPr>
          <p:cNvPr id="16" name="Tekstin paikkamerkki 6">
            <a:extLst>
              <a:ext uri="{FF2B5EF4-FFF2-40B4-BE49-F238E27FC236}">
                <a16:creationId xmlns:a16="http://schemas.microsoft.com/office/drawing/2014/main" id="{E710A721-8B85-B948-4C73-F609D511649C}"/>
              </a:ext>
            </a:extLst>
          </p:cNvPr>
          <p:cNvSpPr txBox="1">
            <a:spLocks/>
          </p:cNvSpPr>
          <p:nvPr/>
        </p:nvSpPr>
        <p:spPr>
          <a:xfrm>
            <a:off x="994960" y="5646879"/>
            <a:ext cx="6060467" cy="5425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9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000" dirty="0"/>
              <a:t>200,000    150,000      100,000      500,000            0           500,000      100,000    150,000       200,000</a:t>
            </a:r>
          </a:p>
        </p:txBody>
      </p:sp>
    </p:spTree>
    <p:extLst>
      <p:ext uri="{BB962C8B-B14F-4D97-AF65-F5344CB8AC3E}">
        <p14:creationId xmlns:p14="http://schemas.microsoft.com/office/powerpoint/2010/main" val="287915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1973CFB-6A53-22A0-5F54-140A7C25986C}"/>
              </a:ext>
            </a:extLst>
          </p:cNvPr>
          <p:cNvSpPr>
            <a:spLocks noGrp="1"/>
          </p:cNvSpPr>
          <p:nvPr>
            <p:ph type="title"/>
          </p:nvPr>
        </p:nvSpPr>
        <p:spPr/>
        <p:txBody>
          <a:bodyPr/>
          <a:lstStyle/>
          <a:p>
            <a:r>
              <a:rPr lang="fi-FI" dirty="0" err="1"/>
              <a:t>Oncology</a:t>
            </a:r>
            <a:r>
              <a:rPr lang="fi-FI" dirty="0"/>
              <a:t>/</a:t>
            </a:r>
            <a:r>
              <a:rPr lang="fi-FI" dirty="0" err="1"/>
              <a:t>Hematology</a:t>
            </a:r>
            <a:endParaRPr lang="fi-FI" dirty="0"/>
          </a:p>
        </p:txBody>
      </p:sp>
      <p:sp>
        <p:nvSpPr>
          <p:cNvPr id="7" name="Tekstin paikkamerkki 6">
            <a:extLst>
              <a:ext uri="{FF2B5EF4-FFF2-40B4-BE49-F238E27FC236}">
                <a16:creationId xmlns:a16="http://schemas.microsoft.com/office/drawing/2014/main" id="{EDEBF165-DED7-B44A-1E97-CC6E3E1EEC3B}"/>
              </a:ext>
            </a:extLst>
          </p:cNvPr>
          <p:cNvSpPr>
            <a:spLocks noGrp="1"/>
          </p:cNvSpPr>
          <p:nvPr>
            <p:ph type="body" sz="quarter" idx="18"/>
          </p:nvPr>
        </p:nvSpPr>
        <p:spPr/>
        <p:txBody>
          <a:bodyPr/>
          <a:lstStyle/>
          <a:p>
            <a:r>
              <a:rPr lang="fi-FI" sz="900" dirty="0" err="1"/>
              <a:t>Citeline</a:t>
            </a:r>
            <a:r>
              <a:rPr lang="fi-FI" sz="900" dirty="0"/>
              <a:t> </a:t>
            </a:r>
            <a:r>
              <a:rPr lang="fi-FI" sz="900" dirty="0" err="1"/>
              <a:t>Trialtrove</a:t>
            </a:r>
            <a:r>
              <a:rPr lang="fi-FI" sz="900" dirty="0"/>
              <a:t>, 2024</a:t>
            </a:r>
          </a:p>
        </p:txBody>
      </p:sp>
      <p:graphicFrame>
        <p:nvGraphicFramePr>
          <p:cNvPr id="12" name="Kaavio 11">
            <a:extLst>
              <a:ext uri="{FF2B5EF4-FFF2-40B4-BE49-F238E27FC236}">
                <a16:creationId xmlns:a16="http://schemas.microsoft.com/office/drawing/2014/main" id="{1DD45566-7E9C-8B75-34E5-479853A80045}"/>
              </a:ext>
            </a:extLst>
          </p:cNvPr>
          <p:cNvGraphicFramePr/>
          <p:nvPr>
            <p:extLst>
              <p:ext uri="{D42A27DB-BD31-4B8C-83A1-F6EECF244321}">
                <p14:modId xmlns:p14="http://schemas.microsoft.com/office/powerpoint/2010/main" val="2147128000"/>
              </p:ext>
            </p:extLst>
          </p:nvPr>
        </p:nvGraphicFramePr>
        <p:xfrm>
          <a:off x="357188" y="1722971"/>
          <a:ext cx="5631543" cy="37825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Kaavio 12">
            <a:extLst>
              <a:ext uri="{FF2B5EF4-FFF2-40B4-BE49-F238E27FC236}">
                <a16:creationId xmlns:a16="http://schemas.microsoft.com/office/drawing/2014/main" id="{24508816-783D-6A6F-104C-24C6D5970375}"/>
              </a:ext>
            </a:extLst>
          </p:cNvPr>
          <p:cNvGraphicFramePr/>
          <p:nvPr>
            <p:extLst>
              <p:ext uri="{D42A27DB-BD31-4B8C-83A1-F6EECF244321}">
                <p14:modId xmlns:p14="http://schemas.microsoft.com/office/powerpoint/2010/main" val="1285636636"/>
              </p:ext>
            </p:extLst>
          </p:nvPr>
        </p:nvGraphicFramePr>
        <p:xfrm>
          <a:off x="6609045" y="1722971"/>
          <a:ext cx="4869543" cy="277585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kstiruutu 13">
            <a:extLst>
              <a:ext uri="{FF2B5EF4-FFF2-40B4-BE49-F238E27FC236}">
                <a16:creationId xmlns:a16="http://schemas.microsoft.com/office/drawing/2014/main" id="{AD8828EE-55AE-69E6-849B-30DD87EC43B5}"/>
              </a:ext>
            </a:extLst>
          </p:cNvPr>
          <p:cNvSpPr txBox="1"/>
          <p:nvPr/>
        </p:nvSpPr>
        <p:spPr>
          <a:xfrm>
            <a:off x="11379822" y="3816565"/>
            <a:ext cx="609601" cy="430887"/>
          </a:xfrm>
          <a:prstGeom prst="rect">
            <a:avLst/>
          </a:prstGeom>
          <a:noFill/>
        </p:spPr>
        <p:txBody>
          <a:bodyPr wrap="square" rtlCol="0">
            <a:spAutoFit/>
          </a:bodyPr>
          <a:lstStyle/>
          <a:p>
            <a:r>
              <a:rPr lang="fi-FI" sz="1100" b="1" dirty="0">
                <a:solidFill>
                  <a:schemeClr val="tx2"/>
                </a:solidFill>
              </a:rPr>
              <a:t>Trial </a:t>
            </a:r>
            <a:r>
              <a:rPr lang="fi-FI" sz="1100" b="1" dirty="0" err="1">
                <a:solidFill>
                  <a:schemeClr val="tx2"/>
                </a:solidFill>
              </a:rPr>
              <a:t>phase</a:t>
            </a:r>
            <a:endParaRPr lang="fi-FI" sz="1100" b="1" dirty="0">
              <a:solidFill>
                <a:schemeClr val="tx2"/>
              </a:solidFill>
            </a:endParaRPr>
          </a:p>
        </p:txBody>
      </p:sp>
      <p:sp>
        <p:nvSpPr>
          <p:cNvPr id="15" name="Tekstiruutu 14">
            <a:extLst>
              <a:ext uri="{FF2B5EF4-FFF2-40B4-BE49-F238E27FC236}">
                <a16:creationId xmlns:a16="http://schemas.microsoft.com/office/drawing/2014/main" id="{5BE60034-5986-47B0-230D-42D5D4610087}"/>
              </a:ext>
            </a:extLst>
          </p:cNvPr>
          <p:cNvSpPr txBox="1"/>
          <p:nvPr/>
        </p:nvSpPr>
        <p:spPr>
          <a:xfrm>
            <a:off x="5847045" y="3978147"/>
            <a:ext cx="1053875" cy="261610"/>
          </a:xfrm>
          <a:prstGeom prst="rect">
            <a:avLst/>
          </a:prstGeom>
          <a:noFill/>
        </p:spPr>
        <p:txBody>
          <a:bodyPr wrap="square" rtlCol="0">
            <a:spAutoFit/>
          </a:bodyPr>
          <a:lstStyle/>
          <a:p>
            <a:r>
              <a:rPr lang="fi-FI" sz="1100" b="1" dirty="0" err="1">
                <a:solidFill>
                  <a:schemeClr val="tx2"/>
                </a:solidFill>
              </a:rPr>
              <a:t>Disease</a:t>
            </a:r>
            <a:endParaRPr lang="fi-FI" sz="1100" b="1" dirty="0">
              <a:solidFill>
                <a:schemeClr val="tx2"/>
              </a:solidFill>
            </a:endParaRPr>
          </a:p>
        </p:txBody>
      </p:sp>
      <p:sp>
        <p:nvSpPr>
          <p:cNvPr id="20" name="TextBox 4">
            <a:extLst>
              <a:ext uri="{FF2B5EF4-FFF2-40B4-BE49-F238E27FC236}">
                <a16:creationId xmlns:a16="http://schemas.microsoft.com/office/drawing/2014/main" id="{9743B6FE-00DA-9489-9DFE-8FB627B1BFEA}"/>
              </a:ext>
            </a:extLst>
          </p:cNvPr>
          <p:cNvSpPr txBox="1"/>
          <p:nvPr/>
        </p:nvSpPr>
        <p:spPr>
          <a:xfrm>
            <a:off x="6771043" y="4876820"/>
            <a:ext cx="5063769" cy="646331"/>
          </a:xfrm>
          <a:prstGeom prst="rect">
            <a:avLst/>
          </a:prstGeom>
          <a:noFill/>
        </p:spPr>
        <p:txBody>
          <a:bodyPr wrap="square" rtlCol="0">
            <a:spAutoFit/>
          </a:bodyPr>
          <a:lstStyle/>
          <a:p>
            <a:r>
              <a:rPr lang="fi-FI" dirty="0" err="1">
                <a:solidFill>
                  <a:schemeClr val="tx2"/>
                </a:solidFill>
              </a:rPr>
              <a:t>Several</a:t>
            </a:r>
            <a:r>
              <a:rPr lang="fi-FI" dirty="0">
                <a:solidFill>
                  <a:schemeClr val="tx2"/>
                </a:solidFill>
              </a:rPr>
              <a:t> </a:t>
            </a:r>
            <a:r>
              <a:rPr lang="fi-FI" dirty="0" err="1">
                <a:solidFill>
                  <a:schemeClr val="tx2"/>
                </a:solidFill>
              </a:rPr>
              <a:t>centers</a:t>
            </a:r>
            <a:r>
              <a:rPr lang="fi-FI" dirty="0">
                <a:solidFill>
                  <a:schemeClr val="tx2"/>
                </a:solidFill>
              </a:rPr>
              <a:t> </a:t>
            </a:r>
            <a:r>
              <a:rPr lang="fi-FI" dirty="0" err="1">
                <a:solidFill>
                  <a:schemeClr val="tx2"/>
                </a:solidFill>
              </a:rPr>
              <a:t>have</a:t>
            </a:r>
            <a:r>
              <a:rPr lang="fi-FI" dirty="0">
                <a:solidFill>
                  <a:schemeClr val="tx2"/>
                </a:solidFill>
              </a:rPr>
              <a:t> </a:t>
            </a:r>
            <a:r>
              <a:rPr lang="fi-FI" dirty="0" err="1">
                <a:solidFill>
                  <a:schemeClr val="tx2"/>
                </a:solidFill>
              </a:rPr>
              <a:t>expertise</a:t>
            </a:r>
            <a:r>
              <a:rPr lang="fi-FI" dirty="0">
                <a:solidFill>
                  <a:schemeClr val="tx2"/>
                </a:solidFill>
              </a:rPr>
              <a:t> and </a:t>
            </a:r>
            <a:r>
              <a:rPr lang="fi-FI" dirty="0" err="1">
                <a:solidFill>
                  <a:schemeClr val="tx2"/>
                </a:solidFill>
              </a:rPr>
              <a:t>willingness</a:t>
            </a:r>
            <a:r>
              <a:rPr lang="fi-FI" dirty="0">
                <a:solidFill>
                  <a:schemeClr val="tx2"/>
                </a:solidFill>
              </a:rPr>
              <a:t> to </a:t>
            </a:r>
            <a:r>
              <a:rPr lang="fi-FI" dirty="0" err="1">
                <a:solidFill>
                  <a:schemeClr val="tx2"/>
                </a:solidFill>
              </a:rPr>
              <a:t>perform</a:t>
            </a:r>
            <a:r>
              <a:rPr lang="fi-FI" dirty="0">
                <a:solidFill>
                  <a:schemeClr val="tx2"/>
                </a:solidFill>
              </a:rPr>
              <a:t> </a:t>
            </a:r>
            <a:r>
              <a:rPr lang="fi-FI" dirty="0" err="1">
                <a:solidFill>
                  <a:schemeClr val="tx2"/>
                </a:solidFill>
              </a:rPr>
              <a:t>studies</a:t>
            </a:r>
            <a:r>
              <a:rPr lang="fi-FI" dirty="0">
                <a:solidFill>
                  <a:schemeClr val="tx2"/>
                </a:solidFill>
              </a:rPr>
              <a:t> </a:t>
            </a:r>
            <a:r>
              <a:rPr lang="fi-FI" dirty="0" err="1">
                <a:solidFill>
                  <a:schemeClr val="tx2"/>
                </a:solidFill>
              </a:rPr>
              <a:t>from</a:t>
            </a:r>
            <a:r>
              <a:rPr lang="fi-FI" dirty="0">
                <a:solidFill>
                  <a:schemeClr val="tx2"/>
                </a:solidFill>
              </a:rPr>
              <a:t> </a:t>
            </a:r>
            <a:r>
              <a:rPr lang="fi-FI" dirty="0" err="1">
                <a:solidFill>
                  <a:schemeClr val="tx2"/>
                </a:solidFill>
              </a:rPr>
              <a:t>phase</a:t>
            </a:r>
            <a:r>
              <a:rPr lang="fi-FI" dirty="0">
                <a:solidFill>
                  <a:schemeClr val="tx2"/>
                </a:solidFill>
              </a:rPr>
              <a:t> I </a:t>
            </a:r>
            <a:r>
              <a:rPr lang="fi-FI" dirty="0" err="1">
                <a:solidFill>
                  <a:schemeClr val="tx2"/>
                </a:solidFill>
              </a:rPr>
              <a:t>until</a:t>
            </a:r>
            <a:r>
              <a:rPr lang="fi-FI" dirty="0">
                <a:solidFill>
                  <a:schemeClr val="tx2"/>
                </a:solidFill>
              </a:rPr>
              <a:t> </a:t>
            </a:r>
            <a:r>
              <a:rPr lang="fi-FI" dirty="0" err="1">
                <a:solidFill>
                  <a:schemeClr val="tx2"/>
                </a:solidFill>
              </a:rPr>
              <a:t>phase</a:t>
            </a:r>
            <a:r>
              <a:rPr lang="fi-FI" dirty="0">
                <a:solidFill>
                  <a:schemeClr val="tx2"/>
                </a:solidFill>
              </a:rPr>
              <a:t> IV.</a:t>
            </a:r>
          </a:p>
        </p:txBody>
      </p:sp>
    </p:spTree>
    <p:extLst>
      <p:ext uri="{BB962C8B-B14F-4D97-AF65-F5344CB8AC3E}">
        <p14:creationId xmlns:p14="http://schemas.microsoft.com/office/powerpoint/2010/main" val="266028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33A806-0CB2-4A02-B1DB-6D89F645BE91}"/>
              </a:ext>
            </a:extLst>
          </p:cNvPr>
          <p:cNvSpPr>
            <a:spLocks noGrp="1"/>
          </p:cNvSpPr>
          <p:nvPr>
            <p:ph type="title"/>
          </p:nvPr>
        </p:nvSpPr>
        <p:spPr>
          <a:xfrm>
            <a:off x="839788" y="1"/>
            <a:ext cx="10515600" cy="1264777"/>
          </a:xfrm>
        </p:spPr>
        <p:txBody>
          <a:bodyPr/>
          <a:lstStyle/>
          <a:p>
            <a:pPr algn="l"/>
            <a:r>
              <a:rPr lang="fi-FI" dirty="0" err="1"/>
              <a:t>Oncology</a:t>
            </a:r>
            <a:r>
              <a:rPr lang="fi-FI" dirty="0"/>
              <a:t>/</a:t>
            </a:r>
            <a:r>
              <a:rPr lang="fi-FI" dirty="0" err="1"/>
              <a:t>Hematology</a:t>
            </a:r>
            <a:endParaRPr lang="fi-FI" dirty="0"/>
          </a:p>
        </p:txBody>
      </p:sp>
      <p:sp>
        <p:nvSpPr>
          <p:cNvPr id="3" name="Sisällön paikkamerkki 2">
            <a:extLst>
              <a:ext uri="{FF2B5EF4-FFF2-40B4-BE49-F238E27FC236}">
                <a16:creationId xmlns:a16="http://schemas.microsoft.com/office/drawing/2014/main" id="{D0BDFF69-40B8-4F16-80FA-C84F80D43D20}"/>
              </a:ext>
            </a:extLst>
          </p:cNvPr>
          <p:cNvSpPr>
            <a:spLocks noGrp="1"/>
          </p:cNvSpPr>
          <p:nvPr>
            <p:ph sz="quarter" idx="4"/>
          </p:nvPr>
        </p:nvSpPr>
        <p:spPr>
          <a:xfrm>
            <a:off x="836613" y="1681316"/>
            <a:ext cx="6746944" cy="4682613"/>
          </a:xfrm>
        </p:spPr>
        <p:txBody>
          <a:bodyPr>
            <a:normAutofit/>
          </a:bodyPr>
          <a:lstStyle/>
          <a:p>
            <a:r>
              <a:rPr lang="en-US" dirty="0"/>
              <a:t>Finnish Cancer Center (FICAN) network covers the whole country.</a:t>
            </a:r>
          </a:p>
          <a:p>
            <a:r>
              <a:rPr lang="en-US" dirty="0"/>
              <a:t>5 OECI-</a:t>
            </a:r>
            <a:r>
              <a:rPr lang="en-US" dirty="0" err="1"/>
              <a:t>accreditated</a:t>
            </a:r>
            <a:r>
              <a:rPr lang="en-US" dirty="0"/>
              <a:t> university hospitals</a:t>
            </a:r>
          </a:p>
          <a:p>
            <a:pPr lvl="1"/>
            <a:r>
              <a:rPr lang="en-US" dirty="0"/>
              <a:t>Helsinki University Hospital: Comprehensive Cancer Center (CCC)  </a:t>
            </a:r>
            <a:br>
              <a:rPr lang="en-US" dirty="0"/>
            </a:br>
            <a:r>
              <a:rPr lang="en-US" dirty="0"/>
              <a:t>since 2014 (2nd in Europe and 1st in the Nordics). Also </a:t>
            </a:r>
            <a:r>
              <a:rPr lang="en-US" dirty="0" err="1"/>
              <a:t>accreditated</a:t>
            </a:r>
            <a:r>
              <a:rPr lang="en-US" dirty="0"/>
              <a:t> as </a:t>
            </a:r>
            <a:br>
              <a:rPr lang="en-US" dirty="0"/>
            </a:br>
            <a:r>
              <a:rPr lang="en-US" dirty="0"/>
              <a:t>a member of the European Reference on Rare Adult Solid Cancers (EURACAN). </a:t>
            </a:r>
          </a:p>
          <a:p>
            <a:r>
              <a:rPr lang="en-US" dirty="0" err="1"/>
              <a:t>Docrates</a:t>
            </a:r>
            <a:r>
              <a:rPr lang="en-US" dirty="0"/>
              <a:t> </a:t>
            </a:r>
            <a:r>
              <a:rPr lang="en-US" dirty="0" err="1"/>
              <a:t>Mehiläinen</a:t>
            </a:r>
            <a:r>
              <a:rPr lang="en-US" dirty="0"/>
              <a:t> private cancer clinic (Helsinki)</a:t>
            </a:r>
          </a:p>
          <a:p>
            <a:pPr lvl="1">
              <a:spcAft>
                <a:spcPts val="0"/>
              </a:spcAft>
            </a:pPr>
            <a:r>
              <a:rPr lang="en-US" dirty="0"/>
              <a:t>Finnish and international patients treated in Helsinki over 15 years</a:t>
            </a:r>
          </a:p>
          <a:p>
            <a:pPr lvl="1"/>
            <a:r>
              <a:rPr lang="en-US" dirty="0"/>
              <a:t>Only Nordic private clinic. Good collaboration with university hospitals </a:t>
            </a:r>
          </a:p>
          <a:p>
            <a:r>
              <a:rPr lang="en-US" dirty="0"/>
              <a:t>Well-equipped cancer clinics with cancer-specific NGS panels in clinical practice</a:t>
            </a:r>
          </a:p>
          <a:p>
            <a:r>
              <a:rPr lang="en-US" dirty="0"/>
              <a:t>National cancer registry since 1953</a:t>
            </a:r>
          </a:p>
          <a:p>
            <a:r>
              <a:rPr lang="en-US" dirty="0"/>
              <a:t>Finland part of DRUP* study network (</a:t>
            </a:r>
            <a:r>
              <a:rPr lang="en-US" dirty="0" err="1"/>
              <a:t>Finprove</a:t>
            </a:r>
            <a:r>
              <a:rPr lang="en-US" dirty="0"/>
              <a:t> DRUP study) </a:t>
            </a:r>
            <a:endParaRPr lang="fi-FI" dirty="0"/>
          </a:p>
        </p:txBody>
      </p:sp>
      <p:sp>
        <p:nvSpPr>
          <p:cNvPr id="22" name="Tekstin paikkamerkki 21">
            <a:extLst>
              <a:ext uri="{FF2B5EF4-FFF2-40B4-BE49-F238E27FC236}">
                <a16:creationId xmlns:a16="http://schemas.microsoft.com/office/drawing/2014/main" id="{0FFB7396-A3AA-D925-1E28-DF927CC787BC}"/>
              </a:ext>
            </a:extLst>
          </p:cNvPr>
          <p:cNvSpPr>
            <a:spLocks noGrp="1"/>
          </p:cNvSpPr>
          <p:nvPr>
            <p:ph type="body" sz="quarter" idx="18"/>
          </p:nvPr>
        </p:nvSpPr>
        <p:spPr>
          <a:xfrm>
            <a:off x="272765" y="6281541"/>
            <a:ext cx="11646470" cy="439934"/>
          </a:xfrm>
        </p:spPr>
        <p:txBody>
          <a:bodyPr>
            <a:normAutofit/>
          </a:bodyPr>
          <a:lstStyle/>
          <a:p>
            <a:r>
              <a:rPr lang="fi-FI" dirty="0"/>
              <a:t>*DRUP=</a:t>
            </a:r>
            <a:r>
              <a:rPr lang="fi-FI" dirty="0" err="1"/>
              <a:t>drug</a:t>
            </a:r>
            <a:r>
              <a:rPr lang="fi-FI" dirty="0"/>
              <a:t> </a:t>
            </a:r>
            <a:r>
              <a:rPr lang="fi-FI" dirty="0" err="1"/>
              <a:t>rediscovery</a:t>
            </a:r>
            <a:r>
              <a:rPr lang="fi-FI" dirty="0"/>
              <a:t> </a:t>
            </a:r>
            <a:r>
              <a:rPr lang="fi-FI" dirty="0" err="1"/>
              <a:t>program</a:t>
            </a:r>
            <a:r>
              <a:rPr lang="fi-FI" dirty="0"/>
              <a:t>. https://www.hus.fi/en/about-us/departments/comprehensive-cancer-center. https://www.docrates.com/en/treatments/new-drug-treatments-and-clinical-trials/. </a:t>
            </a:r>
            <a:br>
              <a:rPr lang="fi-FI" dirty="0"/>
            </a:br>
            <a:r>
              <a:rPr lang="fi-FI" dirty="0" err="1"/>
              <a:t>https</a:t>
            </a:r>
            <a:r>
              <a:rPr lang="fi-FI" dirty="0"/>
              <a:t>://www.nki.nl/news-events/news/dutch-nordic-alliance-for-precision-cancer-medicine-launched/. https://clinicaltrials.gov/study/NCT05159245. </a:t>
            </a:r>
            <a:r>
              <a:rPr lang="fi-FI" dirty="0" err="1"/>
              <a:t>https</a:t>
            </a:r>
            <a:r>
              <a:rPr lang="fi-FI" dirty="0"/>
              <a:t>://</a:t>
            </a:r>
            <a:r>
              <a:rPr lang="fi-FI" dirty="0" err="1"/>
              <a:t>www.youtube.com</a:t>
            </a:r>
            <a:r>
              <a:rPr lang="fi-FI" dirty="0"/>
              <a:t>/</a:t>
            </a:r>
            <a:r>
              <a:rPr lang="fi-FI" dirty="0" err="1"/>
              <a:t>watch?v</a:t>
            </a:r>
            <a:r>
              <a:rPr lang="fi-FI" dirty="0"/>
              <a:t>=</a:t>
            </a:r>
            <a:r>
              <a:rPr lang="fi-FI" dirty="0" err="1"/>
              <a:t>giHAHKJUodY</a:t>
            </a:r>
            <a:endParaRPr lang="fi-FI" dirty="0"/>
          </a:p>
          <a:p>
            <a:endParaRPr lang="fi-FI" dirty="0"/>
          </a:p>
        </p:txBody>
      </p:sp>
      <p:grpSp>
        <p:nvGrpSpPr>
          <p:cNvPr id="6" name="Ryhmä 5">
            <a:extLst>
              <a:ext uri="{FF2B5EF4-FFF2-40B4-BE49-F238E27FC236}">
                <a16:creationId xmlns:a16="http://schemas.microsoft.com/office/drawing/2014/main" id="{897D33AA-22DC-6E0F-C4BB-983F00BB82C3}"/>
              </a:ext>
            </a:extLst>
          </p:cNvPr>
          <p:cNvGrpSpPr/>
          <p:nvPr/>
        </p:nvGrpSpPr>
        <p:grpSpPr>
          <a:xfrm>
            <a:off x="7852311" y="632389"/>
            <a:ext cx="4066924" cy="5529520"/>
            <a:chOff x="7660411" y="936207"/>
            <a:chExt cx="4066924" cy="5529520"/>
          </a:xfrm>
        </p:grpSpPr>
        <p:pic>
          <p:nvPicPr>
            <p:cNvPr id="5" name="Kuva 4">
              <a:extLst>
                <a:ext uri="{FF2B5EF4-FFF2-40B4-BE49-F238E27FC236}">
                  <a16:creationId xmlns:a16="http://schemas.microsoft.com/office/drawing/2014/main" id="{D1F086A5-E237-21E4-5ACF-52386D4DCA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18080" y="936207"/>
              <a:ext cx="4009255" cy="5529520"/>
            </a:xfrm>
            <a:prstGeom prst="rect">
              <a:avLst/>
            </a:prstGeom>
          </p:spPr>
        </p:pic>
        <p:pic>
          <p:nvPicPr>
            <p:cNvPr id="27" name="Picture 6">
              <a:extLst>
                <a:ext uri="{FF2B5EF4-FFF2-40B4-BE49-F238E27FC236}">
                  <a16:creationId xmlns:a16="http://schemas.microsoft.com/office/drawing/2014/main" id="{280E0B10-7EC5-FE0A-DC98-5BD77DD9067C}"/>
                </a:ext>
              </a:extLst>
            </p:cNvPr>
            <p:cNvPicPr>
              <a:picLocks noChangeAspect="1"/>
            </p:cNvPicPr>
            <p:nvPr/>
          </p:nvPicPr>
          <p:blipFill>
            <a:blip r:embed="rId4"/>
            <a:stretch>
              <a:fillRect/>
            </a:stretch>
          </p:blipFill>
          <p:spPr>
            <a:xfrm>
              <a:off x="8493528" y="5203815"/>
              <a:ext cx="775448" cy="312644"/>
            </a:xfrm>
            <a:prstGeom prst="rect">
              <a:avLst/>
            </a:prstGeom>
          </p:spPr>
        </p:pic>
        <p:pic>
          <p:nvPicPr>
            <p:cNvPr id="28" name="Picture 6">
              <a:extLst>
                <a:ext uri="{FF2B5EF4-FFF2-40B4-BE49-F238E27FC236}">
                  <a16:creationId xmlns:a16="http://schemas.microsoft.com/office/drawing/2014/main" id="{577C7412-3783-1E4D-2B24-CC1C3CC6A90F}"/>
                </a:ext>
              </a:extLst>
            </p:cNvPr>
            <p:cNvPicPr>
              <a:picLocks noChangeAspect="1"/>
            </p:cNvPicPr>
            <p:nvPr/>
          </p:nvPicPr>
          <p:blipFill>
            <a:blip r:embed="rId4"/>
            <a:stretch>
              <a:fillRect/>
            </a:stretch>
          </p:blipFill>
          <p:spPr>
            <a:xfrm>
              <a:off x="7660411" y="5434313"/>
              <a:ext cx="775448" cy="312644"/>
            </a:xfrm>
            <a:prstGeom prst="rect">
              <a:avLst/>
            </a:prstGeom>
          </p:spPr>
        </p:pic>
        <p:pic>
          <p:nvPicPr>
            <p:cNvPr id="25" name="Picture 7" descr="A close-up of a sign&#10;&#10;Description automatically generated">
              <a:extLst>
                <a:ext uri="{FF2B5EF4-FFF2-40B4-BE49-F238E27FC236}">
                  <a16:creationId xmlns:a16="http://schemas.microsoft.com/office/drawing/2014/main" id="{D1333527-A0D6-AF70-DB5E-3A90F53245A7}"/>
                </a:ext>
              </a:extLst>
            </p:cNvPr>
            <p:cNvPicPr>
              <a:picLocks noChangeAspect="1"/>
            </p:cNvPicPr>
            <p:nvPr/>
          </p:nvPicPr>
          <p:blipFill>
            <a:blip r:embed="rId5"/>
            <a:stretch>
              <a:fillRect/>
            </a:stretch>
          </p:blipFill>
          <p:spPr>
            <a:xfrm>
              <a:off x="8158684" y="3344213"/>
              <a:ext cx="1314238" cy="439934"/>
            </a:xfrm>
            <a:prstGeom prst="rect">
              <a:avLst/>
            </a:prstGeom>
          </p:spPr>
        </p:pic>
        <p:pic>
          <p:nvPicPr>
            <p:cNvPr id="26" name="Picture 6">
              <a:extLst>
                <a:ext uri="{FF2B5EF4-FFF2-40B4-BE49-F238E27FC236}">
                  <a16:creationId xmlns:a16="http://schemas.microsoft.com/office/drawing/2014/main" id="{81D7BBC8-4784-98F4-C16E-DDAD09FA7C85}"/>
                </a:ext>
              </a:extLst>
            </p:cNvPr>
            <p:cNvPicPr>
              <a:picLocks noChangeAspect="1"/>
            </p:cNvPicPr>
            <p:nvPr/>
          </p:nvPicPr>
          <p:blipFill>
            <a:blip r:embed="rId4"/>
            <a:stretch>
              <a:fillRect/>
            </a:stretch>
          </p:blipFill>
          <p:spPr>
            <a:xfrm>
              <a:off x="8158684" y="4396311"/>
              <a:ext cx="872930" cy="351947"/>
            </a:xfrm>
            <a:prstGeom prst="rect">
              <a:avLst/>
            </a:prstGeom>
          </p:spPr>
        </p:pic>
        <p:pic>
          <p:nvPicPr>
            <p:cNvPr id="34" name="Picture 3" descr="A blue and yellow text&#10;&#10;Description automatically generated">
              <a:extLst>
                <a:ext uri="{FF2B5EF4-FFF2-40B4-BE49-F238E27FC236}">
                  <a16:creationId xmlns:a16="http://schemas.microsoft.com/office/drawing/2014/main" id="{EAB5FC05-2549-60E3-F1E9-22F669AB6307}"/>
                </a:ext>
              </a:extLst>
            </p:cNvPr>
            <p:cNvPicPr>
              <a:picLocks noChangeAspect="1"/>
            </p:cNvPicPr>
            <p:nvPr/>
          </p:nvPicPr>
          <p:blipFill>
            <a:blip r:embed="rId6"/>
            <a:stretch>
              <a:fillRect/>
            </a:stretch>
          </p:blipFill>
          <p:spPr>
            <a:xfrm>
              <a:off x="10807356" y="5530825"/>
              <a:ext cx="919979" cy="370113"/>
            </a:xfrm>
            <a:prstGeom prst="rect">
              <a:avLst/>
            </a:prstGeom>
          </p:spPr>
        </p:pic>
      </p:grpSp>
    </p:spTree>
    <p:extLst>
      <p:ext uri="{BB962C8B-B14F-4D97-AF65-F5344CB8AC3E}">
        <p14:creationId xmlns:p14="http://schemas.microsoft.com/office/powerpoint/2010/main" val="3498098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DE0B55-7E1C-D429-E2ED-5EBEF116D5A6}"/>
              </a:ext>
            </a:extLst>
          </p:cNvPr>
          <p:cNvSpPr>
            <a:spLocks noGrp="1"/>
          </p:cNvSpPr>
          <p:nvPr>
            <p:ph type="title"/>
          </p:nvPr>
        </p:nvSpPr>
        <p:spPr>
          <a:xfrm>
            <a:off x="831850" y="1634067"/>
            <a:ext cx="5171017" cy="3369733"/>
          </a:xfrm>
        </p:spPr>
        <p:txBody>
          <a:bodyPr>
            <a:noAutofit/>
          </a:bodyPr>
          <a:lstStyle/>
          <a:p>
            <a:pPr>
              <a:lnSpc>
                <a:spcPct val="100000"/>
              </a:lnSpc>
            </a:pPr>
            <a:r>
              <a:rPr lang="fi-FI" dirty="0" err="1"/>
              <a:t>This</a:t>
            </a:r>
            <a:r>
              <a:rPr lang="fi-FI" dirty="0"/>
              <a:t> </a:t>
            </a:r>
            <a:r>
              <a:rPr lang="fi-FI" dirty="0" err="1"/>
              <a:t>slide</a:t>
            </a:r>
            <a:r>
              <a:rPr lang="fi-FI" dirty="0"/>
              <a:t> set </a:t>
            </a:r>
            <a:r>
              <a:rPr lang="fi-FI" dirty="0" err="1"/>
              <a:t>has</a:t>
            </a:r>
            <a:r>
              <a:rPr lang="fi-FI" dirty="0"/>
              <a:t> </a:t>
            </a:r>
            <a:r>
              <a:rPr lang="fi-FI" dirty="0" err="1"/>
              <a:t>been</a:t>
            </a:r>
            <a:r>
              <a:rPr lang="fi-FI" dirty="0"/>
              <a:t> </a:t>
            </a:r>
            <a:r>
              <a:rPr lang="fi-FI" dirty="0" err="1"/>
              <a:t>prepared</a:t>
            </a:r>
            <a:r>
              <a:rPr lang="fi-FI" dirty="0"/>
              <a:t> </a:t>
            </a:r>
            <a:r>
              <a:rPr lang="fi-FI" dirty="0" err="1"/>
              <a:t>by</a:t>
            </a:r>
            <a:endParaRPr lang="fi-FI" dirty="0"/>
          </a:p>
        </p:txBody>
      </p:sp>
      <p:sp>
        <p:nvSpPr>
          <p:cNvPr id="3" name="Tekstin paikkamerkki 2">
            <a:extLst>
              <a:ext uri="{FF2B5EF4-FFF2-40B4-BE49-F238E27FC236}">
                <a16:creationId xmlns:a16="http://schemas.microsoft.com/office/drawing/2014/main" id="{29DA973E-82A5-3185-2299-3C3A2BDD3985}"/>
              </a:ext>
            </a:extLst>
          </p:cNvPr>
          <p:cNvSpPr>
            <a:spLocks noGrp="1"/>
          </p:cNvSpPr>
          <p:nvPr>
            <p:ph type="body" idx="1"/>
          </p:nvPr>
        </p:nvSpPr>
        <p:spPr>
          <a:xfrm>
            <a:off x="6350001" y="2556933"/>
            <a:ext cx="5010150" cy="2533651"/>
          </a:xfrm>
        </p:spPr>
        <p:txBody>
          <a:bodyPr>
            <a:normAutofit/>
          </a:bodyPr>
          <a:lstStyle/>
          <a:p>
            <a:r>
              <a:rPr lang="fi-FI" dirty="0"/>
              <a:t>Pharma Industry Finland (PIF) </a:t>
            </a:r>
            <a:r>
              <a:rPr lang="fi-FI" dirty="0" err="1"/>
              <a:t>Clinical</a:t>
            </a:r>
            <a:r>
              <a:rPr lang="fi-FI" dirty="0"/>
              <a:t> </a:t>
            </a:r>
            <a:r>
              <a:rPr lang="fi-FI" dirty="0" err="1"/>
              <a:t>Trials</a:t>
            </a:r>
            <a:r>
              <a:rPr lang="fi-FI" dirty="0"/>
              <a:t> </a:t>
            </a:r>
            <a:r>
              <a:rPr lang="fi-FI" dirty="0" err="1"/>
              <a:t>Expert</a:t>
            </a:r>
            <a:r>
              <a:rPr lang="fi-FI" dirty="0"/>
              <a:t> Group, </a:t>
            </a:r>
            <a:r>
              <a:rPr lang="fi-FI" dirty="0" err="1"/>
              <a:t>consisting</a:t>
            </a:r>
            <a:r>
              <a:rPr lang="fi-FI" dirty="0"/>
              <a:t> of </a:t>
            </a:r>
            <a:r>
              <a:rPr lang="fi-FI" dirty="0" err="1"/>
              <a:t>almost</a:t>
            </a:r>
            <a:r>
              <a:rPr lang="fi-FI" dirty="0"/>
              <a:t> 10 </a:t>
            </a:r>
            <a:r>
              <a:rPr lang="fi-FI" dirty="0" err="1"/>
              <a:t>experts</a:t>
            </a:r>
            <a:r>
              <a:rPr lang="fi-FI" dirty="0"/>
              <a:t> </a:t>
            </a:r>
            <a:r>
              <a:rPr lang="fi-FI" dirty="0" err="1"/>
              <a:t>from</a:t>
            </a:r>
            <a:r>
              <a:rPr lang="fi-FI" dirty="0"/>
              <a:t> PIF </a:t>
            </a:r>
            <a:r>
              <a:rPr lang="fi-FI" dirty="0" err="1"/>
              <a:t>member</a:t>
            </a:r>
            <a:r>
              <a:rPr lang="fi-FI" dirty="0"/>
              <a:t> </a:t>
            </a:r>
            <a:r>
              <a:rPr lang="fi-FI" dirty="0" err="1"/>
              <a:t>companies</a:t>
            </a:r>
            <a:endParaRPr lang="fi-FI" dirty="0"/>
          </a:p>
          <a:p>
            <a:r>
              <a:rPr lang="fi-FI" dirty="0" err="1"/>
              <a:t>The</a:t>
            </a:r>
            <a:r>
              <a:rPr lang="fi-FI" dirty="0"/>
              <a:t> </a:t>
            </a:r>
            <a:r>
              <a:rPr lang="fi-FI" dirty="0" err="1"/>
              <a:t>slide</a:t>
            </a:r>
            <a:r>
              <a:rPr lang="fi-FI" dirty="0"/>
              <a:t> set is </a:t>
            </a:r>
            <a:r>
              <a:rPr lang="fi-FI" dirty="0" err="1"/>
              <a:t>free</a:t>
            </a:r>
            <a:r>
              <a:rPr lang="fi-FI" dirty="0"/>
              <a:t> to </a:t>
            </a:r>
            <a:r>
              <a:rPr lang="fi-FI" dirty="0" err="1"/>
              <a:t>be</a:t>
            </a:r>
            <a:r>
              <a:rPr lang="fi-FI" dirty="0"/>
              <a:t> </a:t>
            </a:r>
            <a:r>
              <a:rPr lang="fi-FI" dirty="0" err="1"/>
              <a:t>used</a:t>
            </a:r>
            <a:r>
              <a:rPr lang="fi-FI" dirty="0"/>
              <a:t> in </a:t>
            </a:r>
            <a:r>
              <a:rPr lang="fi-FI" dirty="0" err="1"/>
              <a:t>promoting</a:t>
            </a:r>
            <a:r>
              <a:rPr lang="fi-FI" dirty="0"/>
              <a:t> </a:t>
            </a:r>
            <a:r>
              <a:rPr lang="fi-FI" dirty="0" err="1"/>
              <a:t>clinical</a:t>
            </a:r>
            <a:r>
              <a:rPr lang="fi-FI" dirty="0"/>
              <a:t> </a:t>
            </a:r>
            <a:r>
              <a:rPr lang="fi-FI" dirty="0" err="1"/>
              <a:t>research</a:t>
            </a:r>
            <a:r>
              <a:rPr lang="fi-FI" dirty="0"/>
              <a:t> in Finland</a:t>
            </a:r>
          </a:p>
          <a:p>
            <a:r>
              <a:rPr lang="fi-FI" dirty="0"/>
              <a:t>If </a:t>
            </a:r>
            <a:r>
              <a:rPr lang="fi-FI" dirty="0" err="1"/>
              <a:t>you</a:t>
            </a:r>
            <a:r>
              <a:rPr lang="fi-FI" dirty="0"/>
              <a:t> </a:t>
            </a:r>
            <a:r>
              <a:rPr lang="fi-FI" dirty="0" err="1"/>
              <a:t>have</a:t>
            </a:r>
            <a:r>
              <a:rPr lang="fi-FI" dirty="0"/>
              <a:t> </a:t>
            </a:r>
            <a:r>
              <a:rPr lang="fi-FI" dirty="0" err="1"/>
              <a:t>any</a:t>
            </a:r>
            <a:r>
              <a:rPr lang="fi-FI" dirty="0"/>
              <a:t> </a:t>
            </a:r>
            <a:r>
              <a:rPr lang="fi-FI" dirty="0" err="1"/>
              <a:t>comments</a:t>
            </a:r>
            <a:r>
              <a:rPr lang="fi-FI" dirty="0"/>
              <a:t> </a:t>
            </a:r>
            <a:r>
              <a:rPr lang="fi-FI" dirty="0" err="1"/>
              <a:t>or</a:t>
            </a:r>
            <a:r>
              <a:rPr lang="fi-FI" dirty="0"/>
              <a:t> </a:t>
            </a:r>
            <a:r>
              <a:rPr lang="fi-FI" dirty="0" err="1"/>
              <a:t>questions</a:t>
            </a:r>
            <a:r>
              <a:rPr lang="fi-FI" dirty="0"/>
              <a:t>, </a:t>
            </a:r>
            <a:r>
              <a:rPr lang="fi-FI" dirty="0" err="1"/>
              <a:t>please</a:t>
            </a:r>
            <a:r>
              <a:rPr lang="fi-FI" dirty="0"/>
              <a:t> </a:t>
            </a:r>
            <a:r>
              <a:rPr lang="fi-FI" dirty="0" err="1"/>
              <a:t>contact</a:t>
            </a:r>
            <a:r>
              <a:rPr lang="fi-FI" dirty="0"/>
              <a:t> PIF Senior Advisor Pauliina </a:t>
            </a:r>
            <a:r>
              <a:rPr lang="fi-FI" dirty="0" err="1"/>
              <a:t>Ehlers</a:t>
            </a:r>
            <a:r>
              <a:rPr lang="fi-FI" dirty="0"/>
              <a:t>; </a:t>
            </a:r>
            <a:r>
              <a:rPr lang="fi-FI" i="1" dirty="0" err="1"/>
              <a:t>pauliina.ehlers@laaketeollisuus.fi</a:t>
            </a:r>
            <a:endParaRPr lang="fi-FI" i="1" dirty="0"/>
          </a:p>
        </p:txBody>
      </p:sp>
    </p:spTree>
    <p:extLst>
      <p:ext uri="{BB962C8B-B14F-4D97-AF65-F5344CB8AC3E}">
        <p14:creationId xmlns:p14="http://schemas.microsoft.com/office/powerpoint/2010/main" val="3043433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ri">
            <a:hlinkClick r:id="" action="ppaction://media"/>
            <a:extLst>
              <a:ext uri="{FF2B5EF4-FFF2-40B4-BE49-F238E27FC236}">
                <a16:creationId xmlns:a16="http://schemas.microsoft.com/office/drawing/2014/main" id="{C06F0A07-0C9D-B1DC-3112-F8850BE4AC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0"/>
            <a:ext cx="6096000" cy="6858000"/>
          </a:xfrm>
          <a:prstGeom prst="rect">
            <a:avLst/>
          </a:prstGeom>
        </p:spPr>
      </p:pic>
      <p:sp>
        <p:nvSpPr>
          <p:cNvPr id="2" name="Otsikko 1">
            <a:extLst>
              <a:ext uri="{FF2B5EF4-FFF2-40B4-BE49-F238E27FC236}">
                <a16:creationId xmlns:a16="http://schemas.microsoft.com/office/drawing/2014/main" id="{5ADC58A6-60A2-46E7-886C-DE2569E5F2DA}"/>
              </a:ext>
            </a:extLst>
          </p:cNvPr>
          <p:cNvSpPr>
            <a:spLocks noGrp="1"/>
          </p:cNvSpPr>
          <p:nvPr>
            <p:ph type="title"/>
          </p:nvPr>
        </p:nvSpPr>
        <p:spPr>
          <a:xfrm>
            <a:off x="831850" y="0"/>
            <a:ext cx="5264150" cy="5085471"/>
          </a:xfrm>
        </p:spPr>
        <p:txBody>
          <a:bodyPr/>
          <a:lstStyle/>
          <a:p>
            <a:r>
              <a:rPr lang="fi-FI" dirty="0" err="1"/>
              <a:t>Land</a:t>
            </a:r>
            <a:r>
              <a:rPr lang="fi-FI" dirty="0"/>
              <a:t> of </a:t>
            </a:r>
            <a:r>
              <a:rPr lang="fi-FI" dirty="0" err="1"/>
              <a:t>Neurology</a:t>
            </a:r>
            <a:r>
              <a:rPr lang="fi-FI" dirty="0"/>
              <a:t> Know-How</a:t>
            </a:r>
          </a:p>
        </p:txBody>
      </p:sp>
      <p:sp>
        <p:nvSpPr>
          <p:cNvPr id="3" name="Tekstin paikkamerkki 2">
            <a:extLst>
              <a:ext uri="{FF2B5EF4-FFF2-40B4-BE49-F238E27FC236}">
                <a16:creationId xmlns:a16="http://schemas.microsoft.com/office/drawing/2014/main" id="{86D1FDF7-26CE-4664-BFD9-B22F6DA009B0}"/>
              </a:ext>
            </a:extLst>
          </p:cNvPr>
          <p:cNvSpPr>
            <a:spLocks noGrp="1"/>
          </p:cNvSpPr>
          <p:nvPr>
            <p:ph type="body" idx="1"/>
          </p:nvPr>
        </p:nvSpPr>
        <p:spPr>
          <a:xfrm>
            <a:off x="870288" y="5085471"/>
            <a:ext cx="5225712" cy="1004179"/>
          </a:xfrm>
        </p:spPr>
        <p:txBody>
          <a:bodyPr/>
          <a:lstStyle/>
          <a:p>
            <a:r>
              <a:rPr lang="en-US" dirty="0"/>
              <a:t>National collaboration and clinical trials</a:t>
            </a:r>
            <a:endParaRPr lang="fi-FI" dirty="0"/>
          </a:p>
        </p:txBody>
      </p:sp>
      <p:sp>
        <p:nvSpPr>
          <p:cNvPr id="6" name="Kuvan paikkamerkki 5">
            <a:extLst>
              <a:ext uri="{FF2B5EF4-FFF2-40B4-BE49-F238E27FC236}">
                <a16:creationId xmlns:a16="http://schemas.microsoft.com/office/drawing/2014/main" id="{63DB3555-7DB1-4022-B83A-FD76190A7492}"/>
              </a:ext>
            </a:extLst>
          </p:cNvPr>
          <p:cNvSpPr>
            <a:spLocks noGrp="1"/>
          </p:cNvSpPr>
          <p:nvPr>
            <p:ph type="pic" sz="quarter" idx="13"/>
          </p:nvPr>
        </p:nvSpPr>
        <p:spPr>
          <a:xfrm>
            <a:off x="6096000" y="0"/>
            <a:ext cx="6096000" cy="6858000"/>
          </a:xfrm>
        </p:spPr>
        <p:txBody>
          <a:bodyPr/>
          <a:lstStyle/>
          <a:p>
            <a:endParaRPr lang="fi-FI"/>
          </a:p>
        </p:txBody>
      </p:sp>
    </p:spTree>
    <p:extLst>
      <p:ext uri="{BB962C8B-B14F-4D97-AF65-F5344CB8AC3E}">
        <p14:creationId xmlns:p14="http://schemas.microsoft.com/office/powerpoint/2010/main" val="1610201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48ECEE-4E8D-467E-8539-20F25BA9AD41}"/>
              </a:ext>
            </a:extLst>
          </p:cNvPr>
          <p:cNvSpPr>
            <a:spLocks noGrp="1"/>
          </p:cNvSpPr>
          <p:nvPr>
            <p:ph type="title"/>
          </p:nvPr>
        </p:nvSpPr>
        <p:spPr>
          <a:xfrm>
            <a:off x="836613" y="1"/>
            <a:ext cx="7773987" cy="2237398"/>
          </a:xfrm>
        </p:spPr>
        <p:txBody>
          <a:bodyPr/>
          <a:lstStyle/>
          <a:p>
            <a:r>
              <a:rPr lang="en-US" dirty="0"/>
              <a:t>Clinical Trials in Neurology – </a:t>
            </a:r>
            <a:br>
              <a:rPr lang="en-US" dirty="0"/>
            </a:br>
            <a:r>
              <a:rPr lang="en-US" dirty="0"/>
              <a:t>Strong Know-How &amp; Top Expertise</a:t>
            </a:r>
            <a:endParaRPr lang="fi-FI" dirty="0"/>
          </a:p>
        </p:txBody>
      </p:sp>
      <p:sp>
        <p:nvSpPr>
          <p:cNvPr id="3" name="Sisällön paikkamerkki 2">
            <a:extLst>
              <a:ext uri="{FF2B5EF4-FFF2-40B4-BE49-F238E27FC236}">
                <a16:creationId xmlns:a16="http://schemas.microsoft.com/office/drawing/2014/main" id="{ED760D4C-22F6-4519-9CF9-24DFD280D3B4}"/>
              </a:ext>
            </a:extLst>
          </p:cNvPr>
          <p:cNvSpPr>
            <a:spLocks noGrp="1"/>
          </p:cNvSpPr>
          <p:nvPr>
            <p:ph sz="quarter" idx="4"/>
          </p:nvPr>
        </p:nvSpPr>
        <p:spPr>
          <a:xfrm>
            <a:off x="836613" y="2602523"/>
            <a:ext cx="3812299" cy="3753827"/>
          </a:xfrm>
        </p:spPr>
        <p:txBody>
          <a:bodyPr>
            <a:normAutofit/>
          </a:bodyPr>
          <a:lstStyle/>
          <a:p>
            <a:r>
              <a:rPr lang="en-US" dirty="0"/>
              <a:t>Finland has strong know-how of neurological diseases and top expertise in medical imagining diagnostics.</a:t>
            </a:r>
          </a:p>
          <a:p>
            <a:r>
              <a:rPr lang="en-US" b="1" dirty="0"/>
              <a:t>The top areas: </a:t>
            </a:r>
            <a:r>
              <a:rPr lang="en-US" dirty="0"/>
              <a:t>Alzheimer’s disease, mood disorders, epilepsy, insomnia, migraine </a:t>
            </a:r>
            <a:br>
              <a:rPr lang="en-US" dirty="0"/>
            </a:br>
            <a:r>
              <a:rPr lang="en-US" dirty="0"/>
              <a:t>and cerebral infarction</a:t>
            </a:r>
          </a:p>
        </p:txBody>
      </p:sp>
      <p:sp>
        <p:nvSpPr>
          <p:cNvPr id="13" name="Sisällön paikkamerkki 12">
            <a:extLst>
              <a:ext uri="{FF2B5EF4-FFF2-40B4-BE49-F238E27FC236}">
                <a16:creationId xmlns:a16="http://schemas.microsoft.com/office/drawing/2014/main" id="{27D15F70-1F3E-4928-892F-00F9C159BAE1}"/>
              </a:ext>
            </a:extLst>
          </p:cNvPr>
          <p:cNvSpPr>
            <a:spLocks noGrp="1"/>
          </p:cNvSpPr>
          <p:nvPr>
            <p:ph sz="quarter" idx="13"/>
          </p:nvPr>
        </p:nvSpPr>
        <p:spPr>
          <a:xfrm>
            <a:off x="9151374" y="2602523"/>
            <a:ext cx="3040626" cy="2388221"/>
          </a:xfrm>
        </p:spPr>
        <p:txBody>
          <a:bodyPr anchor="t">
            <a:normAutofit/>
          </a:bodyPr>
          <a:lstStyle/>
          <a:p>
            <a:pPr marL="0" indent="0">
              <a:spcBef>
                <a:spcPts val="0"/>
              </a:spcBef>
              <a:buFont typeface="Arial" panose="020B0604020202020204" pitchFamily="34" charset="0"/>
              <a:buNone/>
            </a:pPr>
            <a:r>
              <a:rPr lang="en-US" sz="1400" dirty="0" err="1">
                <a:solidFill>
                  <a:schemeClr val="bg2"/>
                </a:solidFill>
                <a:cs typeface="Arial" panose="020B0604020202020204"/>
                <a:hlinkClick r:id="rId4">
                  <a:extLst>
                    <a:ext uri="{A12FA001-AC4F-418D-AE19-62706E023703}">
                      <ahyp:hlinkClr xmlns:ahyp="http://schemas.microsoft.com/office/drawing/2018/hyperlinkcolor" val="tx"/>
                    </a:ext>
                  </a:extLst>
                </a:hlinkClick>
              </a:rPr>
              <a:t>Neurocenter</a:t>
            </a:r>
            <a:r>
              <a:rPr lang="en-US" sz="1400" dirty="0">
                <a:solidFill>
                  <a:schemeClr val="bg2"/>
                </a:solidFill>
                <a:cs typeface="Arial" panose="020B0604020202020204"/>
                <a:hlinkClick r:id="rId4">
                  <a:extLst>
                    <a:ext uri="{A12FA001-AC4F-418D-AE19-62706E023703}">
                      <ahyp:hlinkClr xmlns:ahyp="http://schemas.microsoft.com/office/drawing/2018/hyperlinkcolor" val="tx"/>
                    </a:ext>
                  </a:extLst>
                </a:hlinkClick>
              </a:rPr>
              <a:t> Finland</a:t>
            </a:r>
            <a:endParaRPr lang="fi-FI" sz="1400" dirty="0">
              <a:solidFill>
                <a:schemeClr val="bg2"/>
              </a:solidFill>
              <a:cs typeface="Arial" panose="020B0604020202020204"/>
            </a:endParaRPr>
          </a:p>
          <a:p>
            <a:pPr marL="0" indent="0">
              <a:spcBef>
                <a:spcPts val="0"/>
              </a:spcBef>
              <a:buFont typeface="Arial" panose="020B0604020202020204" pitchFamily="34" charset="0"/>
              <a:buNone/>
            </a:pPr>
            <a:endParaRPr lang="fi-FI" sz="1400" dirty="0">
              <a:cs typeface="Arial" panose="020B0604020202020204"/>
            </a:endParaRPr>
          </a:p>
          <a:p>
            <a:pPr marL="0" indent="0">
              <a:spcBef>
                <a:spcPts val="0"/>
              </a:spcBef>
              <a:buFont typeface="Arial" panose="020B0604020202020204" pitchFamily="34" charset="0"/>
              <a:buNone/>
            </a:pPr>
            <a:r>
              <a:rPr lang="en-US" sz="1400" dirty="0">
                <a:cs typeface="Arial"/>
              </a:rPr>
              <a:t>Specialized centers, e.g.</a:t>
            </a:r>
          </a:p>
          <a:p>
            <a:pPr>
              <a:spcBef>
                <a:spcPts val="0"/>
              </a:spcBef>
            </a:pPr>
            <a:r>
              <a:rPr lang="en-US" sz="1400" dirty="0">
                <a:solidFill>
                  <a:schemeClr val="bg2"/>
                </a:solidFill>
                <a:hlinkClick r:id="rId5">
                  <a:extLst>
                    <a:ext uri="{A12FA001-AC4F-418D-AE19-62706E023703}">
                      <ahyp:hlinkClr xmlns:ahyp="http://schemas.microsoft.com/office/drawing/2018/hyperlinkcolor" val="tx"/>
                    </a:ext>
                  </a:extLst>
                </a:hlinkClick>
              </a:rPr>
              <a:t>Brain Research Unit Kuopio</a:t>
            </a:r>
            <a:endParaRPr lang="en-US" sz="1400" dirty="0">
              <a:solidFill>
                <a:schemeClr val="bg2"/>
              </a:solidFill>
              <a:cs typeface="Arial"/>
            </a:endParaRPr>
          </a:p>
          <a:p>
            <a:pPr>
              <a:spcBef>
                <a:spcPts val="0"/>
              </a:spcBef>
            </a:pPr>
            <a:r>
              <a:rPr lang="en-US" sz="1400" dirty="0">
                <a:solidFill>
                  <a:schemeClr val="bg2"/>
                </a:solidFill>
                <a:cs typeface="Arial"/>
                <a:hlinkClick r:id="rId6">
                  <a:extLst>
                    <a:ext uri="{A12FA001-AC4F-418D-AE19-62706E023703}">
                      <ahyp:hlinkClr xmlns:ahyp="http://schemas.microsoft.com/office/drawing/2018/hyperlinkcolor" val="tx"/>
                    </a:ext>
                  </a:extLst>
                </a:hlinkClick>
              </a:rPr>
              <a:t>Turku PET Centre </a:t>
            </a:r>
            <a:endParaRPr lang="en-US" sz="1400" dirty="0">
              <a:solidFill>
                <a:schemeClr val="bg2"/>
              </a:solidFill>
              <a:cs typeface="Arial"/>
            </a:endParaRPr>
          </a:p>
          <a:p>
            <a:pPr>
              <a:spcBef>
                <a:spcPts val="0"/>
              </a:spcBef>
            </a:pPr>
            <a:r>
              <a:rPr lang="en-US" sz="1400" dirty="0">
                <a:solidFill>
                  <a:schemeClr val="bg2"/>
                </a:solidFill>
                <a:hlinkClick r:id="rId7">
                  <a:extLst>
                    <a:ext uri="{A12FA001-AC4F-418D-AE19-62706E023703}">
                      <ahyp:hlinkClr xmlns:ahyp="http://schemas.microsoft.com/office/drawing/2018/hyperlinkcolor" val="tx"/>
                    </a:ext>
                  </a:extLst>
                </a:hlinkClick>
              </a:rPr>
              <a:t>HUS Neurology Unit</a:t>
            </a:r>
            <a:r>
              <a:rPr lang="en-US" sz="1400" dirty="0">
                <a:solidFill>
                  <a:schemeClr val="bg2"/>
                </a:solidFill>
              </a:rPr>
              <a:t> </a:t>
            </a:r>
            <a:endParaRPr lang="en-US" sz="1400" dirty="0">
              <a:solidFill>
                <a:schemeClr val="bg2"/>
              </a:solidFill>
              <a:cs typeface="Arial"/>
            </a:endParaRPr>
          </a:p>
        </p:txBody>
      </p:sp>
    </p:spTree>
    <p:extLst>
      <p:ext uri="{BB962C8B-B14F-4D97-AF65-F5344CB8AC3E}">
        <p14:creationId xmlns:p14="http://schemas.microsoft.com/office/powerpoint/2010/main" val="1355360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ivot1">
            <a:hlinkClick r:id="" action="ppaction://media"/>
            <a:extLst>
              <a:ext uri="{FF2B5EF4-FFF2-40B4-BE49-F238E27FC236}">
                <a16:creationId xmlns:a16="http://schemas.microsoft.com/office/drawing/2014/main" id="{6CB5A11A-4C4F-6F27-4DAA-B253E69712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1F8BDB29-9FAE-432C-AF1F-ACA17CB8F557}"/>
              </a:ext>
            </a:extLst>
          </p:cNvPr>
          <p:cNvSpPr>
            <a:spLocks noGrp="1"/>
          </p:cNvSpPr>
          <p:nvPr>
            <p:ph type="title"/>
          </p:nvPr>
        </p:nvSpPr>
        <p:spPr>
          <a:xfrm>
            <a:off x="836614" y="1"/>
            <a:ext cx="6256396" cy="2237398"/>
          </a:xfrm>
        </p:spPr>
        <p:txBody>
          <a:bodyPr/>
          <a:lstStyle/>
          <a:p>
            <a:r>
              <a:rPr lang="fi-FI" dirty="0"/>
              <a:t>Turku PET Centre</a:t>
            </a:r>
          </a:p>
        </p:txBody>
      </p:sp>
      <p:sp>
        <p:nvSpPr>
          <p:cNvPr id="3" name="Sisällön paikkamerkki 2">
            <a:extLst>
              <a:ext uri="{FF2B5EF4-FFF2-40B4-BE49-F238E27FC236}">
                <a16:creationId xmlns:a16="http://schemas.microsoft.com/office/drawing/2014/main" id="{2A6108F2-17DF-4CD0-99CC-9979C9A8E354}"/>
              </a:ext>
            </a:extLst>
          </p:cNvPr>
          <p:cNvSpPr>
            <a:spLocks noGrp="1"/>
          </p:cNvSpPr>
          <p:nvPr>
            <p:ph sz="quarter" idx="4"/>
          </p:nvPr>
        </p:nvSpPr>
        <p:spPr>
          <a:xfrm>
            <a:off x="836614" y="2602523"/>
            <a:ext cx="4922632" cy="3753827"/>
          </a:xfrm>
        </p:spPr>
        <p:txBody>
          <a:bodyPr>
            <a:normAutofit/>
          </a:bodyPr>
          <a:lstStyle/>
          <a:p>
            <a:r>
              <a:rPr lang="en-US" dirty="0"/>
              <a:t>A National Research Institute for the use of short-lived positron emitting isotopes in the field of medical research</a:t>
            </a:r>
          </a:p>
          <a:p>
            <a:pPr lvl="1"/>
            <a:r>
              <a:rPr lang="en-US" dirty="0"/>
              <a:t>Diagnostic service for the whole country</a:t>
            </a:r>
          </a:p>
          <a:p>
            <a:r>
              <a:rPr lang="en-US" dirty="0"/>
              <a:t>Unique research infrastructure</a:t>
            </a:r>
          </a:p>
          <a:p>
            <a:pPr lvl="1"/>
            <a:r>
              <a:rPr lang="en-US" dirty="0"/>
              <a:t>Including cyclotrons, radiochemistry production facilities, and imaging devices for human and animal use</a:t>
            </a:r>
          </a:p>
          <a:p>
            <a:pPr lvl="1"/>
            <a:r>
              <a:rPr lang="en-US" dirty="0"/>
              <a:t>Large selection of PET-tracers for human and animal use</a:t>
            </a:r>
          </a:p>
          <a:p>
            <a:pPr lvl="1"/>
            <a:r>
              <a:rPr lang="en-US" dirty="0"/>
              <a:t>GMP level production of numerous tracers</a:t>
            </a:r>
            <a:endParaRPr lang="fi-FI" dirty="0"/>
          </a:p>
        </p:txBody>
      </p:sp>
      <p:sp>
        <p:nvSpPr>
          <p:cNvPr id="4" name="Sisällön paikkamerkki 3">
            <a:extLst>
              <a:ext uri="{FF2B5EF4-FFF2-40B4-BE49-F238E27FC236}">
                <a16:creationId xmlns:a16="http://schemas.microsoft.com/office/drawing/2014/main" id="{0B693286-F755-40C2-9657-99C3D6242055}"/>
              </a:ext>
            </a:extLst>
          </p:cNvPr>
          <p:cNvSpPr>
            <a:spLocks noGrp="1"/>
          </p:cNvSpPr>
          <p:nvPr>
            <p:ph sz="quarter" idx="13"/>
          </p:nvPr>
        </p:nvSpPr>
        <p:spPr>
          <a:xfrm>
            <a:off x="6231741" y="2602523"/>
            <a:ext cx="5122059" cy="3753827"/>
          </a:xfrm>
        </p:spPr>
        <p:txBody>
          <a:bodyPr/>
          <a:lstStyle/>
          <a:p>
            <a:r>
              <a:rPr lang="en-US" dirty="0"/>
              <a:t>Image databank</a:t>
            </a:r>
          </a:p>
          <a:p>
            <a:pPr lvl="1"/>
            <a:r>
              <a:rPr lang="en-US" dirty="0"/>
              <a:t>With &gt;100,000 image sets that can be linked with the data from Auria Biobank and Auria Clinical Informatics</a:t>
            </a:r>
            <a:endParaRPr lang="fi-FI" dirty="0"/>
          </a:p>
        </p:txBody>
      </p:sp>
    </p:spTree>
    <p:extLst>
      <p:ext uri="{BB962C8B-B14F-4D97-AF65-F5344CB8AC3E}">
        <p14:creationId xmlns:p14="http://schemas.microsoft.com/office/powerpoint/2010/main" val="29635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ivot2">
            <a:hlinkClick r:id="" action="ppaction://media"/>
            <a:extLst>
              <a:ext uri="{FF2B5EF4-FFF2-40B4-BE49-F238E27FC236}">
                <a16:creationId xmlns:a16="http://schemas.microsoft.com/office/drawing/2014/main" id="{757B2842-748B-8917-68CB-9723CCDDB1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14F4C33F-FD45-4DEA-A9ED-BC0BFBF9DFFD}"/>
              </a:ext>
            </a:extLst>
          </p:cNvPr>
          <p:cNvSpPr>
            <a:spLocks noGrp="1"/>
          </p:cNvSpPr>
          <p:nvPr>
            <p:ph type="title"/>
          </p:nvPr>
        </p:nvSpPr>
        <p:spPr>
          <a:xfrm>
            <a:off x="836613" y="1"/>
            <a:ext cx="7773987" cy="2237398"/>
          </a:xfrm>
        </p:spPr>
        <p:txBody>
          <a:bodyPr/>
          <a:lstStyle/>
          <a:p>
            <a:r>
              <a:rPr lang="en-US" dirty="0"/>
              <a:t>Brain Research Unit – </a:t>
            </a:r>
            <a:br>
              <a:rPr lang="en-US" dirty="0"/>
            </a:br>
            <a:r>
              <a:rPr lang="en-US" dirty="0"/>
              <a:t>University of Eastern Finland</a:t>
            </a:r>
            <a:endParaRPr lang="fi-FI" dirty="0"/>
          </a:p>
        </p:txBody>
      </p:sp>
      <p:sp>
        <p:nvSpPr>
          <p:cNvPr id="3" name="Sisällön paikkamerkki 2">
            <a:extLst>
              <a:ext uri="{FF2B5EF4-FFF2-40B4-BE49-F238E27FC236}">
                <a16:creationId xmlns:a16="http://schemas.microsoft.com/office/drawing/2014/main" id="{D8EF896D-AE34-4224-B4C4-85784567C718}"/>
              </a:ext>
            </a:extLst>
          </p:cNvPr>
          <p:cNvSpPr>
            <a:spLocks noGrp="1"/>
          </p:cNvSpPr>
          <p:nvPr>
            <p:ph sz="quarter" idx="4"/>
          </p:nvPr>
        </p:nvSpPr>
        <p:spPr>
          <a:xfrm>
            <a:off x="836614" y="2601913"/>
            <a:ext cx="4775148" cy="3754437"/>
          </a:xfrm>
        </p:spPr>
        <p:txBody>
          <a:bodyPr>
            <a:normAutofit lnSpcReduction="10000"/>
          </a:bodyPr>
          <a:lstStyle/>
          <a:p>
            <a:r>
              <a:rPr lang="en-US" dirty="0"/>
              <a:t>More than 30 years of experience in clinical trials, one of the largest academic neurological clinical trial units in the Nordic countries. </a:t>
            </a:r>
          </a:p>
          <a:p>
            <a:r>
              <a:rPr lang="en-US" dirty="0"/>
              <a:t>The </a:t>
            </a:r>
            <a:r>
              <a:rPr lang="en-US" b="1" dirty="0"/>
              <a:t>staff</a:t>
            </a:r>
            <a:r>
              <a:rPr lang="en-US" dirty="0"/>
              <a:t> includes doctors, research nurses, psychologists and a project specialist-controller</a:t>
            </a:r>
          </a:p>
          <a:p>
            <a:r>
              <a:rPr lang="en-US" dirty="0"/>
              <a:t>In addition to testing of drugs and devices intended for the treatment of neurological diseases, research services provides capabilities to study the genetic background of diseases, risk factors, mechanisms of origin, prevention, diagnostics and biomarker studies.</a:t>
            </a:r>
            <a:endParaRPr lang="fi-FI" dirty="0"/>
          </a:p>
        </p:txBody>
      </p:sp>
      <p:sp>
        <p:nvSpPr>
          <p:cNvPr id="4" name="Sisällön paikkamerkki 3">
            <a:extLst>
              <a:ext uri="{FF2B5EF4-FFF2-40B4-BE49-F238E27FC236}">
                <a16:creationId xmlns:a16="http://schemas.microsoft.com/office/drawing/2014/main" id="{79E146EB-9CE5-4D67-A065-EB754450DEC9}"/>
              </a:ext>
            </a:extLst>
          </p:cNvPr>
          <p:cNvSpPr>
            <a:spLocks noGrp="1"/>
          </p:cNvSpPr>
          <p:nvPr>
            <p:ph sz="quarter" idx="13"/>
          </p:nvPr>
        </p:nvSpPr>
        <p:spPr>
          <a:xfrm>
            <a:off x="6231741" y="2602523"/>
            <a:ext cx="5122059" cy="3753827"/>
          </a:xfrm>
        </p:spPr>
        <p:txBody>
          <a:bodyPr/>
          <a:lstStyle/>
          <a:p>
            <a:r>
              <a:rPr lang="en-US" dirty="0"/>
              <a:t>In terms of </a:t>
            </a:r>
            <a:r>
              <a:rPr lang="en-US" b="1" dirty="0"/>
              <a:t>clinical imaging</a:t>
            </a:r>
            <a:r>
              <a:rPr lang="en-US" dirty="0"/>
              <a:t>, cooperation is done with the KUH Imaging Center (structural neuroimaging, PET &amp; SPECT) or private service providers (structural neuroimaging)</a:t>
            </a:r>
          </a:p>
          <a:p>
            <a:r>
              <a:rPr lang="en-US" dirty="0"/>
              <a:t>An accredited </a:t>
            </a:r>
            <a:r>
              <a:rPr lang="en-US" b="1" dirty="0"/>
              <a:t>UEF Biomarker Laboratory </a:t>
            </a:r>
            <a:r>
              <a:rPr lang="en-US" dirty="0"/>
              <a:t>operates in connection with the unit</a:t>
            </a:r>
            <a:endParaRPr lang="fi-FI" dirty="0"/>
          </a:p>
        </p:txBody>
      </p:sp>
      <p:pic>
        <p:nvPicPr>
          <p:cNvPr id="15" name="Kuva 14" descr="Kuva, joka sisältää kohteen teksti&#10;&#10;Kuvaus luotu automaattisesti">
            <a:extLst>
              <a:ext uri="{FF2B5EF4-FFF2-40B4-BE49-F238E27FC236}">
                <a16:creationId xmlns:a16="http://schemas.microsoft.com/office/drawing/2014/main" id="{4F5098CE-BBBD-44AF-83F6-5088A78E1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743" y="5120771"/>
            <a:ext cx="1558514" cy="1235579"/>
          </a:xfrm>
          <a:prstGeom prst="rect">
            <a:avLst/>
          </a:prstGeom>
        </p:spPr>
      </p:pic>
    </p:spTree>
    <p:extLst>
      <p:ext uri="{BB962C8B-B14F-4D97-AF65-F5344CB8AC3E}">
        <p14:creationId xmlns:p14="http://schemas.microsoft.com/office/powerpoint/2010/main" val="32437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FB902F-3104-4F05-87ED-88544DEB9D77}"/>
              </a:ext>
            </a:extLst>
          </p:cNvPr>
          <p:cNvSpPr>
            <a:spLocks noGrp="1"/>
          </p:cNvSpPr>
          <p:nvPr>
            <p:ph type="title"/>
          </p:nvPr>
        </p:nvSpPr>
        <p:spPr>
          <a:xfrm>
            <a:off x="831850" y="0"/>
            <a:ext cx="5264150" cy="5085471"/>
          </a:xfrm>
        </p:spPr>
        <p:txBody>
          <a:bodyPr>
            <a:normAutofit/>
          </a:bodyPr>
          <a:lstStyle/>
          <a:p>
            <a:r>
              <a:rPr lang="en-US" dirty="0"/>
              <a:t>Land of </a:t>
            </a:r>
            <a:br>
              <a:rPr lang="en-US" dirty="0"/>
            </a:br>
            <a:r>
              <a:rPr lang="en-US" dirty="0"/>
              <a:t>High-Quality Vaccine Research</a:t>
            </a:r>
            <a:endParaRPr lang="fi-FI" dirty="0"/>
          </a:p>
        </p:txBody>
      </p:sp>
      <p:sp>
        <p:nvSpPr>
          <p:cNvPr id="3" name="Tekstin paikkamerkki 2">
            <a:extLst>
              <a:ext uri="{FF2B5EF4-FFF2-40B4-BE49-F238E27FC236}">
                <a16:creationId xmlns:a16="http://schemas.microsoft.com/office/drawing/2014/main" id="{8CC40EFF-7005-4C8F-8FA5-E1E36DA14F61}"/>
              </a:ext>
            </a:extLst>
          </p:cNvPr>
          <p:cNvSpPr>
            <a:spLocks noGrp="1"/>
          </p:cNvSpPr>
          <p:nvPr>
            <p:ph type="body" idx="1"/>
          </p:nvPr>
        </p:nvSpPr>
        <p:spPr>
          <a:xfrm>
            <a:off x="870288" y="5085471"/>
            <a:ext cx="5225712" cy="1004179"/>
          </a:xfrm>
        </p:spPr>
        <p:txBody>
          <a:bodyPr/>
          <a:lstStyle/>
          <a:p>
            <a:r>
              <a:rPr lang="en-US" dirty="0"/>
              <a:t>National network, broad experience</a:t>
            </a:r>
            <a:endParaRPr lang="fi-FI" dirty="0"/>
          </a:p>
        </p:txBody>
      </p:sp>
      <p:pic>
        <p:nvPicPr>
          <p:cNvPr id="18" name="Kuvan paikkamerkki 17" descr="Kuva, joka sisältää kohteen sisä, henkilö, pieni, lapsi&#10;&#10;Kuvaus luotu automaattisesti">
            <a:extLst>
              <a:ext uri="{FF2B5EF4-FFF2-40B4-BE49-F238E27FC236}">
                <a16:creationId xmlns:a16="http://schemas.microsoft.com/office/drawing/2014/main" id="{EC48E8FD-82B6-433F-AE4D-DEB60FDB25A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333" r="23333"/>
          <a:stretch>
            <a:fillRect/>
          </a:stretch>
        </p:blipFill>
        <p:spPr/>
      </p:pic>
    </p:spTree>
    <p:extLst>
      <p:ext uri="{BB962C8B-B14F-4D97-AF65-F5344CB8AC3E}">
        <p14:creationId xmlns:p14="http://schemas.microsoft.com/office/powerpoint/2010/main" val="1232862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Ryhmä 12">
            <a:extLst>
              <a:ext uri="{FF2B5EF4-FFF2-40B4-BE49-F238E27FC236}">
                <a16:creationId xmlns:a16="http://schemas.microsoft.com/office/drawing/2014/main" id="{7F6D150D-9400-120B-E7C4-825568113B70}"/>
              </a:ext>
            </a:extLst>
          </p:cNvPr>
          <p:cNvGrpSpPr/>
          <p:nvPr/>
        </p:nvGrpSpPr>
        <p:grpSpPr>
          <a:xfrm>
            <a:off x="8485836" y="436513"/>
            <a:ext cx="3311230" cy="5784947"/>
            <a:chOff x="8738308" y="1265238"/>
            <a:chExt cx="2740828" cy="4788415"/>
          </a:xfrm>
        </p:grpSpPr>
        <p:pic>
          <p:nvPicPr>
            <p:cNvPr id="6" name="Kuva 5">
              <a:extLst>
                <a:ext uri="{FF2B5EF4-FFF2-40B4-BE49-F238E27FC236}">
                  <a16:creationId xmlns:a16="http://schemas.microsoft.com/office/drawing/2014/main" id="{ED8A4DB8-5C7C-D887-C9C5-BE14AE45A7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8308" y="1265238"/>
              <a:ext cx="2740828" cy="4788415"/>
            </a:xfrm>
            <a:prstGeom prst="rect">
              <a:avLst/>
            </a:prstGeom>
          </p:spPr>
        </p:pic>
        <p:pic>
          <p:nvPicPr>
            <p:cNvPr id="7" name="Kuva 6">
              <a:extLst>
                <a:ext uri="{FF2B5EF4-FFF2-40B4-BE49-F238E27FC236}">
                  <a16:creationId xmlns:a16="http://schemas.microsoft.com/office/drawing/2014/main" id="{0A0B2B8D-944B-B688-B9B4-8426EBF8F3AC}"/>
                </a:ext>
              </a:extLst>
            </p:cNvPr>
            <p:cNvPicPr>
              <a:picLocks noChangeAspect="1"/>
            </p:cNvPicPr>
            <p:nvPr/>
          </p:nvPicPr>
          <p:blipFill>
            <a:blip r:embed="rId5">
              <a:extLst>
                <a:ext uri="{96DAC541-7B7A-43D3-8B79-37D633B846F1}">
                  <asvg:svgBlip xmlns:asvg="http://schemas.microsoft.com/office/drawing/2016/SVG/main" r:embed="rId6"/>
                </a:ext>
              </a:extLst>
            </a:blip>
            <a:srcRect l="49947" t="21840" r="10268" b="16369"/>
            <a:stretch/>
          </p:blipFill>
          <p:spPr>
            <a:xfrm>
              <a:off x="10188844" y="2374018"/>
              <a:ext cx="924698" cy="2421056"/>
            </a:xfrm>
            <a:prstGeom prst="rect">
              <a:avLst/>
            </a:prstGeom>
          </p:spPr>
        </p:pic>
      </p:grpSp>
      <p:sp>
        <p:nvSpPr>
          <p:cNvPr id="2" name="Otsikko 1">
            <a:extLst>
              <a:ext uri="{FF2B5EF4-FFF2-40B4-BE49-F238E27FC236}">
                <a16:creationId xmlns:a16="http://schemas.microsoft.com/office/drawing/2014/main" id="{D786555F-6C37-B504-9E3E-2EBA1F05A5E4}"/>
              </a:ext>
            </a:extLst>
          </p:cNvPr>
          <p:cNvSpPr>
            <a:spLocks noGrp="1"/>
          </p:cNvSpPr>
          <p:nvPr>
            <p:ph type="title"/>
          </p:nvPr>
        </p:nvSpPr>
        <p:spPr/>
        <p:txBody>
          <a:bodyPr/>
          <a:lstStyle/>
          <a:p>
            <a:r>
              <a:rPr lang="fi-FI" dirty="0" err="1"/>
              <a:t>Vaccine</a:t>
            </a:r>
            <a:r>
              <a:rPr lang="fi-FI" dirty="0"/>
              <a:t> </a:t>
            </a:r>
            <a:r>
              <a:rPr lang="fi-FI" dirty="0" err="1"/>
              <a:t>Studies</a:t>
            </a:r>
            <a:endParaRPr lang="fi-FI" dirty="0"/>
          </a:p>
        </p:txBody>
      </p:sp>
      <p:sp>
        <p:nvSpPr>
          <p:cNvPr id="3" name="Sisällön paikkamerkki 2">
            <a:extLst>
              <a:ext uri="{FF2B5EF4-FFF2-40B4-BE49-F238E27FC236}">
                <a16:creationId xmlns:a16="http://schemas.microsoft.com/office/drawing/2014/main" id="{33BCBA2E-FF16-2AF4-234A-8A6370660240}"/>
              </a:ext>
            </a:extLst>
          </p:cNvPr>
          <p:cNvSpPr>
            <a:spLocks noGrp="1"/>
          </p:cNvSpPr>
          <p:nvPr>
            <p:ph sz="quarter" idx="4"/>
          </p:nvPr>
        </p:nvSpPr>
        <p:spPr>
          <a:xfrm>
            <a:off x="836613" y="1681316"/>
            <a:ext cx="6222109" cy="4676954"/>
          </a:xfrm>
        </p:spPr>
        <p:txBody>
          <a:bodyPr>
            <a:normAutofit fontScale="92500" lnSpcReduction="10000"/>
          </a:bodyPr>
          <a:lstStyle/>
          <a:p>
            <a:pPr>
              <a:spcAft>
                <a:spcPts val="700"/>
              </a:spcAft>
            </a:pPr>
            <a:r>
              <a:rPr lang="en-US" dirty="0"/>
              <a:t>Clinical site networks are located across Finland enabling large population-based enrollment of study subjects​</a:t>
            </a:r>
          </a:p>
          <a:p>
            <a:pPr lvl="1">
              <a:spcAft>
                <a:spcPts val="700"/>
              </a:spcAft>
            </a:pPr>
            <a:r>
              <a:rPr lang="en-US" dirty="0"/>
              <a:t>Finnish Vaccine Research </a:t>
            </a:r>
            <a:r>
              <a:rPr lang="en-US" dirty="0">
                <a:hlinkClick r:id="rId7">
                  <a:extLst>
                    <a:ext uri="{A12FA001-AC4F-418D-AE19-62706E023703}">
                      <ahyp:hlinkClr xmlns:ahyp="http://schemas.microsoft.com/office/drawing/2018/hyperlinkcolor" val="tx"/>
                    </a:ext>
                  </a:extLst>
                </a:hlinkClick>
              </a:rPr>
              <a:t>(FVR)</a:t>
            </a:r>
            <a:endParaRPr lang="en-US" dirty="0"/>
          </a:p>
          <a:p>
            <a:pPr lvl="1">
              <a:spcAft>
                <a:spcPts val="700"/>
              </a:spcAft>
            </a:pPr>
            <a:r>
              <a:rPr lang="en-US" dirty="0" err="1"/>
              <a:t>Meilahti</a:t>
            </a:r>
            <a:r>
              <a:rPr lang="en-US" dirty="0"/>
              <a:t> Vaccine Research Center </a:t>
            </a:r>
            <a:r>
              <a:rPr lang="en-US" dirty="0">
                <a:hlinkClick r:id="rId8">
                  <a:extLst>
                    <a:ext uri="{A12FA001-AC4F-418D-AE19-62706E023703}">
                      <ahyp:hlinkClr xmlns:ahyp="http://schemas.microsoft.com/office/drawing/2018/hyperlinkcolor" val="tx"/>
                    </a:ext>
                  </a:extLst>
                </a:hlinkClick>
              </a:rPr>
              <a:t>(</a:t>
            </a:r>
            <a:r>
              <a:rPr lang="en-US" dirty="0" err="1">
                <a:hlinkClick r:id="rId8">
                  <a:extLst>
                    <a:ext uri="{A12FA001-AC4F-418D-AE19-62706E023703}">
                      <ahyp:hlinkClr xmlns:ahyp="http://schemas.microsoft.com/office/drawing/2018/hyperlinkcolor" val="tx"/>
                    </a:ext>
                  </a:extLst>
                </a:hlinkClick>
              </a:rPr>
              <a:t>Mevac</a:t>
            </a:r>
            <a:r>
              <a:rPr lang="en-US" dirty="0">
                <a:hlinkClick r:id="rId8">
                  <a:extLst>
                    <a:ext uri="{A12FA001-AC4F-418D-AE19-62706E023703}">
                      <ahyp:hlinkClr xmlns:ahyp="http://schemas.microsoft.com/office/drawing/2018/hyperlinkcolor" val="tx"/>
                    </a:ext>
                  </a:extLst>
                </a:hlinkClick>
              </a:rPr>
              <a:t>)</a:t>
            </a:r>
            <a:endParaRPr lang="en-US" dirty="0"/>
          </a:p>
          <a:p>
            <a:pPr lvl="1">
              <a:spcAft>
                <a:spcPts val="700"/>
              </a:spcAft>
            </a:pPr>
            <a:r>
              <a:rPr lang="en-US" dirty="0" err="1"/>
              <a:t>Terveystalo</a:t>
            </a:r>
            <a:endParaRPr lang="en-US" dirty="0"/>
          </a:p>
          <a:p>
            <a:pPr>
              <a:spcAft>
                <a:spcPts val="700"/>
              </a:spcAft>
            </a:pPr>
            <a:r>
              <a:rPr lang="en-US" dirty="0"/>
              <a:t>Despite being a small nation, it is possible to quickly recruit a large number of subjects</a:t>
            </a:r>
          </a:p>
          <a:p>
            <a:pPr>
              <a:spcAft>
                <a:spcPts val="700"/>
              </a:spcAft>
            </a:pPr>
            <a:r>
              <a:rPr lang="en-US" dirty="0"/>
              <a:t>During 2019-2023, over 130,000 trial subjects in vaccine studies </a:t>
            </a:r>
          </a:p>
          <a:p>
            <a:pPr>
              <a:spcAft>
                <a:spcPts val="700"/>
              </a:spcAft>
            </a:pPr>
            <a:r>
              <a:rPr lang="en-US" dirty="0"/>
              <a:t>Large variety of indications​</a:t>
            </a:r>
          </a:p>
          <a:p>
            <a:pPr lvl="1">
              <a:spcAft>
                <a:spcPts val="700"/>
              </a:spcAft>
            </a:pPr>
            <a:r>
              <a:rPr lang="en-US" dirty="0"/>
              <a:t>Rota​virus, Pneumococcal​, Meningococcal ABCWY​, Herpes Zoster​, RSV​, Influenza, COVID, HPV, CMV, C-diff, Lyme disease, Dengue</a:t>
            </a:r>
          </a:p>
          <a:p>
            <a:pPr>
              <a:spcAft>
                <a:spcPts val="700"/>
              </a:spcAft>
            </a:pPr>
            <a:r>
              <a:rPr lang="en-US" dirty="0"/>
              <a:t>Populations from pregnant women to newborns and </a:t>
            </a:r>
            <a:br>
              <a:rPr lang="en-US" dirty="0"/>
            </a:br>
            <a:r>
              <a:rPr lang="en-US" dirty="0"/>
              <a:t>elderly people</a:t>
            </a:r>
          </a:p>
          <a:p>
            <a:pPr>
              <a:spcAft>
                <a:spcPts val="700"/>
              </a:spcAft>
            </a:pPr>
            <a:r>
              <a:rPr lang="en-US" dirty="0"/>
              <a:t>Highly experienced in clinical vaccine studies in </a:t>
            </a:r>
            <a:br>
              <a:rPr lang="en-US" dirty="0"/>
            </a:br>
            <a:r>
              <a:rPr lang="en-US" dirty="0"/>
              <a:t>all phases (I, II, III, IV) ​</a:t>
            </a:r>
            <a:endParaRPr lang="fi-FI" dirty="0"/>
          </a:p>
        </p:txBody>
      </p:sp>
      <p:sp>
        <p:nvSpPr>
          <p:cNvPr id="4" name="Tekstin paikkamerkki 3">
            <a:extLst>
              <a:ext uri="{FF2B5EF4-FFF2-40B4-BE49-F238E27FC236}">
                <a16:creationId xmlns:a16="http://schemas.microsoft.com/office/drawing/2014/main" id="{37C49AC4-17B7-DBD2-26BA-8190381ABF4C}"/>
              </a:ext>
            </a:extLst>
          </p:cNvPr>
          <p:cNvSpPr>
            <a:spLocks noGrp="1"/>
          </p:cNvSpPr>
          <p:nvPr>
            <p:ph type="body" sz="quarter" idx="18"/>
          </p:nvPr>
        </p:nvSpPr>
        <p:spPr/>
        <p:txBody>
          <a:bodyPr/>
          <a:lstStyle/>
          <a:p>
            <a:endParaRPr lang="fi-FI"/>
          </a:p>
        </p:txBody>
      </p:sp>
      <p:sp>
        <p:nvSpPr>
          <p:cNvPr id="8" name="Ellipsi 7">
            <a:extLst>
              <a:ext uri="{FF2B5EF4-FFF2-40B4-BE49-F238E27FC236}">
                <a16:creationId xmlns:a16="http://schemas.microsoft.com/office/drawing/2014/main" id="{DEF03141-B841-2A8B-7883-E4F80B770304}"/>
              </a:ext>
            </a:extLst>
          </p:cNvPr>
          <p:cNvSpPr/>
          <p:nvPr/>
        </p:nvSpPr>
        <p:spPr>
          <a:xfrm>
            <a:off x="9806000" y="5361609"/>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Ellipsi 8">
            <a:extLst>
              <a:ext uri="{FF2B5EF4-FFF2-40B4-BE49-F238E27FC236}">
                <a16:creationId xmlns:a16="http://schemas.microsoft.com/office/drawing/2014/main" id="{13B9ED46-4B41-3305-E48D-1CBCD22212AD}"/>
              </a:ext>
            </a:extLst>
          </p:cNvPr>
          <p:cNvSpPr/>
          <p:nvPr/>
        </p:nvSpPr>
        <p:spPr>
          <a:xfrm>
            <a:off x="10238248" y="5596323"/>
            <a:ext cx="125299" cy="124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Ellipsi 9">
            <a:extLst>
              <a:ext uri="{FF2B5EF4-FFF2-40B4-BE49-F238E27FC236}">
                <a16:creationId xmlns:a16="http://schemas.microsoft.com/office/drawing/2014/main" id="{5DA6D097-33CB-F742-6CC2-BD887B3DB91B}"/>
              </a:ext>
            </a:extLst>
          </p:cNvPr>
          <p:cNvSpPr/>
          <p:nvPr/>
        </p:nvSpPr>
        <p:spPr>
          <a:xfrm>
            <a:off x="10078801" y="5126380"/>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Ellipsi 10">
            <a:extLst>
              <a:ext uri="{FF2B5EF4-FFF2-40B4-BE49-F238E27FC236}">
                <a16:creationId xmlns:a16="http://schemas.microsoft.com/office/drawing/2014/main" id="{FF5E1199-7479-91FF-A359-267B7A9343A1}"/>
              </a:ext>
            </a:extLst>
          </p:cNvPr>
          <p:cNvSpPr/>
          <p:nvPr/>
        </p:nvSpPr>
        <p:spPr>
          <a:xfrm>
            <a:off x="10796817" y="4421139"/>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extLst>
              <a:ext uri="{FF2B5EF4-FFF2-40B4-BE49-F238E27FC236}">
                <a16:creationId xmlns:a16="http://schemas.microsoft.com/office/drawing/2014/main" id="{4B1D86A3-1A76-C939-67EE-4F334C99ACCB}"/>
              </a:ext>
            </a:extLst>
          </p:cNvPr>
          <p:cNvSpPr/>
          <p:nvPr/>
        </p:nvSpPr>
        <p:spPr>
          <a:xfrm>
            <a:off x="10638946" y="3376375"/>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isällön paikkamerkki 9">
            <a:extLst>
              <a:ext uri="{FF2B5EF4-FFF2-40B4-BE49-F238E27FC236}">
                <a16:creationId xmlns:a16="http://schemas.microsoft.com/office/drawing/2014/main" id="{FA012E38-375C-03E3-F051-449CD3DBA77A}"/>
              </a:ext>
            </a:extLst>
          </p:cNvPr>
          <p:cNvSpPr txBox="1">
            <a:spLocks/>
          </p:cNvSpPr>
          <p:nvPr/>
        </p:nvSpPr>
        <p:spPr>
          <a:xfrm>
            <a:off x="7754791" y="1828038"/>
            <a:ext cx="1462088" cy="4436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2"/>
                </a:solidFill>
              </a:rPr>
              <a:t>FVR:</a:t>
            </a:r>
            <a:endParaRPr lang="en-US" sz="1400" dirty="0">
              <a:solidFill>
                <a:schemeClr val="bg2"/>
              </a:solidFill>
            </a:endParaRPr>
          </a:p>
        </p:txBody>
      </p:sp>
      <p:sp>
        <p:nvSpPr>
          <p:cNvPr id="14" name="Sisällön paikkamerkki 9">
            <a:extLst>
              <a:ext uri="{FF2B5EF4-FFF2-40B4-BE49-F238E27FC236}">
                <a16:creationId xmlns:a16="http://schemas.microsoft.com/office/drawing/2014/main" id="{B00F3F2A-F38B-711B-C7B2-9F48B7BA4FDB}"/>
              </a:ext>
            </a:extLst>
          </p:cNvPr>
          <p:cNvSpPr txBox="1">
            <a:spLocks/>
          </p:cNvSpPr>
          <p:nvPr/>
        </p:nvSpPr>
        <p:spPr>
          <a:xfrm>
            <a:off x="7752871" y="2140226"/>
            <a:ext cx="1729948" cy="9826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Helsinki, Turku, Tampere, Oulu, Kokkola, Järvenpää, Espoo, </a:t>
            </a:r>
            <a:r>
              <a:rPr lang="en-US" sz="1200" dirty="0" err="1">
                <a:solidFill>
                  <a:schemeClr val="tx2"/>
                </a:solidFill>
              </a:rPr>
              <a:t>Seinäjoki</a:t>
            </a:r>
            <a:endParaRPr lang="en-US" sz="1200" dirty="0">
              <a:solidFill>
                <a:schemeClr val="tx2"/>
              </a:solidFill>
            </a:endParaRPr>
          </a:p>
        </p:txBody>
      </p:sp>
      <p:sp>
        <p:nvSpPr>
          <p:cNvPr id="15" name="Sisällön paikkamerkki 9">
            <a:extLst>
              <a:ext uri="{FF2B5EF4-FFF2-40B4-BE49-F238E27FC236}">
                <a16:creationId xmlns:a16="http://schemas.microsoft.com/office/drawing/2014/main" id="{6AE93CB1-41D9-8592-5950-B719DCDE5A63}"/>
              </a:ext>
            </a:extLst>
          </p:cNvPr>
          <p:cNvSpPr txBox="1">
            <a:spLocks/>
          </p:cNvSpPr>
          <p:nvPr/>
        </p:nvSpPr>
        <p:spPr>
          <a:xfrm>
            <a:off x="7754791" y="3064187"/>
            <a:ext cx="1462088" cy="4436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err="1">
                <a:solidFill>
                  <a:schemeClr val="bg2"/>
                </a:solidFill>
              </a:rPr>
              <a:t>Mevac</a:t>
            </a:r>
            <a:r>
              <a:rPr lang="en-US" sz="1400" b="1" dirty="0">
                <a:solidFill>
                  <a:schemeClr val="bg2"/>
                </a:solidFill>
              </a:rPr>
              <a:t>:</a:t>
            </a:r>
            <a:endParaRPr lang="en-US" sz="1400" dirty="0">
              <a:solidFill>
                <a:schemeClr val="bg2"/>
              </a:solidFill>
            </a:endParaRPr>
          </a:p>
        </p:txBody>
      </p:sp>
      <p:sp>
        <p:nvSpPr>
          <p:cNvPr id="16" name="Sisällön paikkamerkki 9">
            <a:extLst>
              <a:ext uri="{FF2B5EF4-FFF2-40B4-BE49-F238E27FC236}">
                <a16:creationId xmlns:a16="http://schemas.microsoft.com/office/drawing/2014/main" id="{5F516633-92BD-6EE9-6E2D-10F3512E4BE7}"/>
              </a:ext>
            </a:extLst>
          </p:cNvPr>
          <p:cNvSpPr txBox="1">
            <a:spLocks/>
          </p:cNvSpPr>
          <p:nvPr/>
        </p:nvSpPr>
        <p:spPr>
          <a:xfrm>
            <a:off x="7752871" y="3376375"/>
            <a:ext cx="1729948" cy="5435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Helsinki</a:t>
            </a:r>
          </a:p>
        </p:txBody>
      </p:sp>
      <p:sp>
        <p:nvSpPr>
          <p:cNvPr id="17" name="Sisällön paikkamerkki 9">
            <a:extLst>
              <a:ext uri="{FF2B5EF4-FFF2-40B4-BE49-F238E27FC236}">
                <a16:creationId xmlns:a16="http://schemas.microsoft.com/office/drawing/2014/main" id="{8BE01CE4-DB78-4859-A9F8-EAFAFF0FD451}"/>
              </a:ext>
            </a:extLst>
          </p:cNvPr>
          <p:cNvSpPr txBox="1">
            <a:spLocks/>
          </p:cNvSpPr>
          <p:nvPr/>
        </p:nvSpPr>
        <p:spPr>
          <a:xfrm>
            <a:off x="7754791" y="3811319"/>
            <a:ext cx="1462088" cy="4436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err="1">
                <a:solidFill>
                  <a:schemeClr val="bg2"/>
                </a:solidFill>
              </a:rPr>
              <a:t>Terveystalo</a:t>
            </a:r>
            <a:r>
              <a:rPr lang="en-US" sz="1400" b="1" dirty="0">
                <a:solidFill>
                  <a:schemeClr val="bg2"/>
                </a:solidFill>
              </a:rPr>
              <a:t>:</a:t>
            </a:r>
            <a:endParaRPr lang="en-US" sz="1400" dirty="0">
              <a:solidFill>
                <a:schemeClr val="bg2"/>
              </a:solidFill>
            </a:endParaRPr>
          </a:p>
        </p:txBody>
      </p:sp>
      <p:sp>
        <p:nvSpPr>
          <p:cNvPr id="18" name="Sisällön paikkamerkki 9">
            <a:extLst>
              <a:ext uri="{FF2B5EF4-FFF2-40B4-BE49-F238E27FC236}">
                <a16:creationId xmlns:a16="http://schemas.microsoft.com/office/drawing/2014/main" id="{EE07E2C0-95D6-5427-200B-A2E34316A68B}"/>
              </a:ext>
            </a:extLst>
          </p:cNvPr>
          <p:cNvSpPr txBox="1">
            <a:spLocks/>
          </p:cNvSpPr>
          <p:nvPr/>
        </p:nvSpPr>
        <p:spPr>
          <a:xfrm>
            <a:off x="7752871" y="4123507"/>
            <a:ext cx="1729948" cy="8915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Oulu, Jyväskylä, Tampere, Turku, Helsinki</a:t>
            </a:r>
          </a:p>
        </p:txBody>
      </p:sp>
      <p:sp>
        <p:nvSpPr>
          <p:cNvPr id="20" name="Ellipsi 19">
            <a:extLst>
              <a:ext uri="{FF2B5EF4-FFF2-40B4-BE49-F238E27FC236}">
                <a16:creationId xmlns:a16="http://schemas.microsoft.com/office/drawing/2014/main" id="{E2B59ECC-CB1A-30E0-6074-4A27E142CC70}"/>
              </a:ext>
            </a:extLst>
          </p:cNvPr>
          <p:cNvSpPr/>
          <p:nvPr/>
        </p:nvSpPr>
        <p:spPr>
          <a:xfrm>
            <a:off x="10247148" y="3942903"/>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Ellipsi 20">
            <a:extLst>
              <a:ext uri="{FF2B5EF4-FFF2-40B4-BE49-F238E27FC236}">
                <a16:creationId xmlns:a16="http://schemas.microsoft.com/office/drawing/2014/main" id="{78E90C0B-3768-54E2-99F8-C34D92BBAB48}"/>
              </a:ext>
            </a:extLst>
          </p:cNvPr>
          <p:cNvSpPr/>
          <p:nvPr/>
        </p:nvSpPr>
        <p:spPr>
          <a:xfrm>
            <a:off x="9814516" y="4483353"/>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Ellipsi 21">
            <a:extLst>
              <a:ext uri="{FF2B5EF4-FFF2-40B4-BE49-F238E27FC236}">
                <a16:creationId xmlns:a16="http://schemas.microsoft.com/office/drawing/2014/main" id="{E4230D69-53D2-9D4B-961A-8395DFBC990B}"/>
              </a:ext>
            </a:extLst>
          </p:cNvPr>
          <p:cNvSpPr/>
          <p:nvPr/>
        </p:nvSpPr>
        <p:spPr>
          <a:xfrm>
            <a:off x="10238248" y="5452744"/>
            <a:ext cx="125299" cy="124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1570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E5A381-0251-7AD2-21AA-D26F15D5890C}"/>
              </a:ext>
            </a:extLst>
          </p:cNvPr>
          <p:cNvSpPr>
            <a:spLocks noGrp="1"/>
          </p:cNvSpPr>
          <p:nvPr>
            <p:ph type="title"/>
          </p:nvPr>
        </p:nvSpPr>
        <p:spPr>
          <a:xfrm>
            <a:off x="836613" y="0"/>
            <a:ext cx="6651769" cy="2361361"/>
          </a:xfrm>
        </p:spPr>
        <p:txBody>
          <a:bodyPr/>
          <a:lstStyle/>
          <a:p>
            <a:r>
              <a:rPr lang="fi-FI" dirty="0" err="1"/>
              <a:t>Vaccine</a:t>
            </a:r>
            <a:r>
              <a:rPr lang="fi-FI" dirty="0"/>
              <a:t> </a:t>
            </a:r>
            <a:r>
              <a:rPr lang="fi-FI" dirty="0" err="1"/>
              <a:t>Studies</a:t>
            </a:r>
            <a:r>
              <a:rPr lang="fi-FI" dirty="0"/>
              <a:t> – </a:t>
            </a:r>
            <a:r>
              <a:rPr lang="fi-FI" dirty="0" err="1"/>
              <a:t>Opportunities</a:t>
            </a:r>
            <a:endParaRPr lang="fi-FI" dirty="0"/>
          </a:p>
        </p:txBody>
      </p:sp>
      <p:sp>
        <p:nvSpPr>
          <p:cNvPr id="3" name="Sisällön paikkamerkki 2">
            <a:extLst>
              <a:ext uri="{FF2B5EF4-FFF2-40B4-BE49-F238E27FC236}">
                <a16:creationId xmlns:a16="http://schemas.microsoft.com/office/drawing/2014/main" id="{BF58E0F6-B244-B21C-F308-EB9EABE81FEF}"/>
              </a:ext>
            </a:extLst>
          </p:cNvPr>
          <p:cNvSpPr>
            <a:spLocks noGrp="1"/>
          </p:cNvSpPr>
          <p:nvPr>
            <p:ph sz="quarter" idx="4"/>
          </p:nvPr>
        </p:nvSpPr>
        <p:spPr>
          <a:xfrm>
            <a:off x="836614" y="2733151"/>
            <a:ext cx="5020080" cy="3623197"/>
          </a:xfrm>
        </p:spPr>
        <p:txBody>
          <a:bodyPr/>
          <a:lstStyle/>
          <a:p>
            <a:r>
              <a:rPr lang="en-US" dirty="0"/>
              <a:t>Low drop-out rate, high retention rate</a:t>
            </a:r>
          </a:p>
          <a:p>
            <a:r>
              <a:rPr lang="en-US" dirty="0"/>
              <a:t>Recruitment reliability is high</a:t>
            </a:r>
          </a:p>
          <a:p>
            <a:r>
              <a:rPr lang="en-US" dirty="0"/>
              <a:t>GCP-trained staff, dedicated to CT only</a:t>
            </a:r>
            <a:br>
              <a:rPr lang="en-US" dirty="0"/>
            </a:br>
            <a:r>
              <a:rPr lang="en-US" dirty="0"/>
              <a:t>(FVR &amp; </a:t>
            </a:r>
            <a:r>
              <a:rPr lang="en-US" dirty="0" err="1"/>
              <a:t>Mevac</a:t>
            </a:r>
            <a:r>
              <a:rPr lang="en-US" dirty="0"/>
              <a:t>)</a:t>
            </a:r>
          </a:p>
          <a:p>
            <a:r>
              <a:rPr lang="en-US" dirty="0"/>
              <a:t>Innovations and technology, for example </a:t>
            </a:r>
            <a:r>
              <a:rPr lang="en-US" dirty="0" err="1"/>
              <a:t>eISF</a:t>
            </a:r>
            <a:r>
              <a:rPr lang="en-US" dirty="0"/>
              <a:t>, </a:t>
            </a:r>
            <a:r>
              <a:rPr lang="en-US" dirty="0" err="1"/>
              <a:t>eICF</a:t>
            </a:r>
            <a:endParaRPr lang="en-US" dirty="0"/>
          </a:p>
          <a:p>
            <a:r>
              <a:rPr lang="en-US" dirty="0"/>
              <a:t>Fast start of the study after the regulatory authority approvals</a:t>
            </a:r>
          </a:p>
          <a:p>
            <a:r>
              <a:rPr lang="en-US" dirty="0"/>
              <a:t>Fluent and fast contract negotiations</a:t>
            </a:r>
            <a:endParaRPr lang="fi-FI" dirty="0"/>
          </a:p>
        </p:txBody>
      </p:sp>
    </p:spTree>
    <p:extLst>
      <p:ext uri="{BB962C8B-B14F-4D97-AF65-F5344CB8AC3E}">
        <p14:creationId xmlns:p14="http://schemas.microsoft.com/office/powerpoint/2010/main" val="242227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ulko, vesi, henkilö, ranta&#10;&#10;Kuvaus luotu automaattisesti">
            <a:extLst>
              <a:ext uri="{FF2B5EF4-FFF2-40B4-BE49-F238E27FC236}">
                <a16:creationId xmlns:a16="http://schemas.microsoft.com/office/drawing/2014/main" id="{AE1BD2E3-2F83-4F9F-9975-1BD2C2DF72B9}"/>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0370" r="20370"/>
          <a:stretch/>
        </p:blipFill>
        <p:spPr>
          <a:xfrm>
            <a:off x="6096000" y="0"/>
            <a:ext cx="6096000" cy="6858000"/>
          </a:xfrm>
        </p:spPr>
      </p:pic>
      <p:sp>
        <p:nvSpPr>
          <p:cNvPr id="2" name="Otsikko 1">
            <a:extLst>
              <a:ext uri="{FF2B5EF4-FFF2-40B4-BE49-F238E27FC236}">
                <a16:creationId xmlns:a16="http://schemas.microsoft.com/office/drawing/2014/main" id="{A72CEFCB-0B4B-47A3-A754-FBDA87E7B9A9}"/>
              </a:ext>
            </a:extLst>
          </p:cNvPr>
          <p:cNvSpPr>
            <a:spLocks noGrp="1"/>
          </p:cNvSpPr>
          <p:nvPr>
            <p:ph type="title"/>
          </p:nvPr>
        </p:nvSpPr>
        <p:spPr>
          <a:xfrm>
            <a:off x="831850" y="0"/>
            <a:ext cx="5264150" cy="5085471"/>
          </a:xfrm>
        </p:spPr>
        <p:txBody>
          <a:bodyPr/>
          <a:lstStyle/>
          <a:p>
            <a:r>
              <a:rPr lang="fi-FI" dirty="0" err="1"/>
              <a:t>Land</a:t>
            </a:r>
            <a:r>
              <a:rPr lang="fi-FI" dirty="0"/>
              <a:t> of </a:t>
            </a:r>
            <a:r>
              <a:rPr lang="fi-FI" dirty="0" err="1"/>
              <a:t>Pediatric</a:t>
            </a:r>
            <a:r>
              <a:rPr lang="fi-FI" dirty="0"/>
              <a:t> </a:t>
            </a:r>
            <a:r>
              <a:rPr lang="fi-FI" dirty="0" err="1"/>
              <a:t>Expertise</a:t>
            </a:r>
            <a:endParaRPr lang="fi-FI" dirty="0"/>
          </a:p>
        </p:txBody>
      </p:sp>
      <p:sp>
        <p:nvSpPr>
          <p:cNvPr id="3" name="Tekstin paikkamerkki 2">
            <a:extLst>
              <a:ext uri="{FF2B5EF4-FFF2-40B4-BE49-F238E27FC236}">
                <a16:creationId xmlns:a16="http://schemas.microsoft.com/office/drawing/2014/main" id="{CDE81C38-F106-469B-A1E8-A34A8541350F}"/>
              </a:ext>
            </a:extLst>
          </p:cNvPr>
          <p:cNvSpPr>
            <a:spLocks noGrp="1"/>
          </p:cNvSpPr>
          <p:nvPr>
            <p:ph type="body" idx="1"/>
          </p:nvPr>
        </p:nvSpPr>
        <p:spPr>
          <a:xfrm>
            <a:off x="870288" y="5085471"/>
            <a:ext cx="5225712" cy="1004179"/>
          </a:xfrm>
        </p:spPr>
        <p:txBody>
          <a:bodyPr/>
          <a:lstStyle/>
          <a:p>
            <a:r>
              <a:rPr lang="en-US" dirty="0"/>
              <a:t>National network and specialized units</a:t>
            </a:r>
            <a:endParaRPr lang="fi-FI" dirty="0"/>
          </a:p>
        </p:txBody>
      </p:sp>
    </p:spTree>
    <p:extLst>
      <p:ext uri="{BB962C8B-B14F-4D97-AF65-F5344CB8AC3E}">
        <p14:creationId xmlns:p14="http://schemas.microsoft.com/office/powerpoint/2010/main" val="1791258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2A77BD6-C53E-7A76-A2A6-CC63D863261D}"/>
              </a:ext>
            </a:extLst>
          </p:cNvPr>
          <p:cNvSpPr>
            <a:spLocks noGrp="1"/>
          </p:cNvSpPr>
          <p:nvPr>
            <p:ph type="title"/>
          </p:nvPr>
        </p:nvSpPr>
        <p:spPr>
          <a:xfrm>
            <a:off x="295462" y="-79939"/>
            <a:ext cx="10515600" cy="1264777"/>
          </a:xfrm>
        </p:spPr>
        <p:txBody>
          <a:bodyPr/>
          <a:lstStyle/>
          <a:p>
            <a:r>
              <a:rPr lang="fi-FI" dirty="0"/>
              <a:t>FINPEDMED, NORDICPEDMED, NOPHO</a:t>
            </a:r>
          </a:p>
        </p:txBody>
      </p:sp>
      <p:sp>
        <p:nvSpPr>
          <p:cNvPr id="6" name="Sisällön paikkamerkki 5">
            <a:extLst>
              <a:ext uri="{FF2B5EF4-FFF2-40B4-BE49-F238E27FC236}">
                <a16:creationId xmlns:a16="http://schemas.microsoft.com/office/drawing/2014/main" id="{F4258FBA-DF77-3824-6A53-75E580B015D8}"/>
              </a:ext>
            </a:extLst>
          </p:cNvPr>
          <p:cNvSpPr>
            <a:spLocks noGrp="1"/>
          </p:cNvSpPr>
          <p:nvPr>
            <p:ph sz="quarter" idx="4"/>
          </p:nvPr>
        </p:nvSpPr>
        <p:spPr>
          <a:xfrm>
            <a:off x="836613" y="1681164"/>
            <a:ext cx="6176245" cy="4372490"/>
          </a:xfrm>
        </p:spPr>
        <p:txBody>
          <a:bodyPr anchor="t"/>
          <a:lstStyle/>
          <a:p>
            <a:r>
              <a:rPr lang="en-US" dirty="0"/>
              <a:t>Finnish Investigators Network for Pediatric Medicines (FINPEDMED) operates in Finland and additionally manages a larger collaborative network, Nordic Investigators Network for Pediatric Medicines (NORDICPEDMED), sharing mutual Investigators´ Registry and the electronic Service Request portal, which are both administrated by FINPEDMED</a:t>
            </a:r>
          </a:p>
          <a:p>
            <a:r>
              <a:rPr lang="en-US" dirty="0"/>
              <a:t>All university hospital pediatric clinics are a part of Nordic Society of </a:t>
            </a:r>
            <a:r>
              <a:rPr lang="en-US" dirty="0" err="1"/>
              <a:t>Paediatric</a:t>
            </a:r>
            <a:r>
              <a:rPr lang="en-US" dirty="0"/>
              <a:t> </a:t>
            </a:r>
            <a:r>
              <a:rPr lang="en-US" dirty="0" err="1"/>
              <a:t>Haematology</a:t>
            </a:r>
            <a:r>
              <a:rPr lang="en-US" dirty="0"/>
              <a:t> and Oncology (NOPHO)</a:t>
            </a:r>
            <a:endParaRPr lang="fi-FI" dirty="0"/>
          </a:p>
        </p:txBody>
      </p:sp>
      <p:pic>
        <p:nvPicPr>
          <p:cNvPr id="4" name="Kuva 3">
            <a:extLst>
              <a:ext uri="{FF2B5EF4-FFF2-40B4-BE49-F238E27FC236}">
                <a16:creationId xmlns:a16="http://schemas.microsoft.com/office/drawing/2014/main" id="{99781C42-B884-58F2-37F8-4C6551861F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8124" y="633840"/>
            <a:ext cx="3326021" cy="6148816"/>
          </a:xfrm>
          <a:prstGeom prst="rect">
            <a:avLst/>
          </a:prstGeom>
        </p:spPr>
      </p:pic>
      <p:sp>
        <p:nvSpPr>
          <p:cNvPr id="8" name="Sisällön paikkamerkki 21">
            <a:extLst>
              <a:ext uri="{FF2B5EF4-FFF2-40B4-BE49-F238E27FC236}">
                <a16:creationId xmlns:a16="http://schemas.microsoft.com/office/drawing/2014/main" id="{5C1EA6AF-3638-F42B-05EF-7EB6FA844927}"/>
              </a:ext>
            </a:extLst>
          </p:cNvPr>
          <p:cNvSpPr txBox="1">
            <a:spLocks/>
          </p:cNvSpPr>
          <p:nvPr/>
        </p:nvSpPr>
        <p:spPr>
          <a:xfrm>
            <a:off x="9507530" y="2085135"/>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chemeClr val="bg1"/>
                </a:solidFill>
                <a:latin typeface="Georgia" panose="02040502050405020303" pitchFamily="18" charset="0"/>
              </a:rPr>
              <a:t>1,2</a:t>
            </a:r>
          </a:p>
          <a:p>
            <a:pPr marL="0" indent="0" algn="ctr">
              <a:lnSpc>
                <a:spcPct val="100000"/>
              </a:lnSpc>
              <a:spcBef>
                <a:spcPts val="0"/>
              </a:spcBef>
              <a:buNone/>
            </a:pPr>
            <a:r>
              <a:rPr lang="fi-FI" sz="1200" dirty="0" err="1">
                <a:solidFill>
                  <a:schemeClr val="bg1"/>
                </a:solidFill>
              </a:rPr>
              <a:t>Million</a:t>
            </a:r>
            <a:r>
              <a:rPr lang="fi-FI" sz="1200" dirty="0">
                <a:solidFill>
                  <a:schemeClr val="bg1"/>
                </a:solidFill>
              </a:rPr>
              <a:t> </a:t>
            </a:r>
            <a:r>
              <a:rPr lang="fi-FI" sz="1200" dirty="0" err="1">
                <a:solidFill>
                  <a:schemeClr val="bg1"/>
                </a:solidFill>
              </a:rPr>
              <a:t>children</a:t>
            </a:r>
            <a:endParaRPr lang="fi-FI" sz="1200" dirty="0">
              <a:solidFill>
                <a:schemeClr val="bg1"/>
              </a:solidFill>
            </a:endParaRPr>
          </a:p>
        </p:txBody>
      </p:sp>
      <p:sp>
        <p:nvSpPr>
          <p:cNvPr id="9" name="Sisällön paikkamerkki 21">
            <a:extLst>
              <a:ext uri="{FF2B5EF4-FFF2-40B4-BE49-F238E27FC236}">
                <a16:creationId xmlns:a16="http://schemas.microsoft.com/office/drawing/2014/main" id="{3A9116D5-CD23-C79A-AE6C-A7542F3951F9}"/>
              </a:ext>
            </a:extLst>
          </p:cNvPr>
          <p:cNvSpPr txBox="1">
            <a:spLocks/>
          </p:cNvSpPr>
          <p:nvPr/>
        </p:nvSpPr>
        <p:spPr>
          <a:xfrm>
            <a:off x="8731585" y="3344441"/>
            <a:ext cx="2459097"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i-FI" sz="4000" dirty="0">
                <a:solidFill>
                  <a:schemeClr val="bg1"/>
                </a:solidFill>
                <a:effectLst>
                  <a:outerShdw blurRad="104582" dist="38100" dir="2700000" algn="tl" rotWithShape="0">
                    <a:schemeClr val="tx1">
                      <a:alpha val="42000"/>
                    </a:schemeClr>
                  </a:outerShdw>
                </a:effectLst>
                <a:latin typeface="Georgia" panose="02040502050405020303" pitchFamily="18" charset="0"/>
              </a:rPr>
              <a:t>800 000</a:t>
            </a:r>
            <a:br>
              <a:rPr lang="fi-FI" sz="4000" dirty="0">
                <a:solidFill>
                  <a:schemeClr val="bg1"/>
                </a:solidFill>
                <a:effectLst>
                  <a:outerShdw blurRad="104582" dist="38100" dir="2700000" algn="tl" rotWithShape="0">
                    <a:schemeClr val="tx1">
                      <a:alpha val="42000"/>
                    </a:schemeClr>
                  </a:outerShdw>
                </a:effectLst>
                <a:latin typeface="Georgia" panose="02040502050405020303" pitchFamily="18" charset="0"/>
              </a:rPr>
            </a:br>
            <a:r>
              <a:rPr lang="fi-FI" sz="1200" dirty="0" err="1">
                <a:solidFill>
                  <a:schemeClr val="bg1"/>
                </a:solidFill>
                <a:effectLst>
                  <a:outerShdw blurRad="104582" dist="38100" dir="2700000" algn="tl" rotWithShape="0">
                    <a:schemeClr val="tx1">
                      <a:alpha val="42000"/>
                    </a:schemeClr>
                  </a:outerShdw>
                </a:effectLst>
                <a:latin typeface="Georgia" panose="02040502050405020303" pitchFamily="18" charset="0"/>
              </a:rPr>
              <a:t>living</a:t>
            </a:r>
            <a:r>
              <a:rPr lang="fi-FI" sz="1200" dirty="0">
                <a:solidFill>
                  <a:schemeClr val="bg1"/>
                </a:solidFill>
                <a:effectLst>
                  <a:outerShdw blurRad="104582" dist="38100" dir="2700000" algn="tl" rotWithShape="0">
                    <a:schemeClr val="tx1">
                      <a:alpha val="42000"/>
                    </a:schemeClr>
                  </a:outerShdw>
                </a:effectLst>
                <a:latin typeface="Georgia" panose="02040502050405020303" pitchFamily="18" charset="0"/>
              </a:rPr>
              <a:t> inside </a:t>
            </a:r>
          </a:p>
          <a:p>
            <a:pPr marL="0" indent="0" algn="r">
              <a:buNone/>
            </a:pPr>
            <a:r>
              <a:rPr lang="fi-FI" sz="1200" dirty="0" err="1">
                <a:solidFill>
                  <a:schemeClr val="bg1"/>
                </a:solidFill>
                <a:effectLst>
                  <a:outerShdw blurRad="104582" dist="38100" dir="2700000" algn="tl" rotWithShape="0">
                    <a:schemeClr val="tx1">
                      <a:alpha val="42000"/>
                    </a:schemeClr>
                  </a:outerShdw>
                </a:effectLst>
                <a:latin typeface="Georgia" panose="02040502050405020303" pitchFamily="18" charset="0"/>
              </a:rPr>
              <a:t>the</a:t>
            </a:r>
            <a:r>
              <a:rPr lang="fi-FI" sz="1200" dirty="0">
                <a:solidFill>
                  <a:schemeClr val="bg1"/>
                </a:solidFill>
                <a:effectLst>
                  <a:outerShdw blurRad="104582" dist="38100" dir="2700000" algn="tl" rotWithShape="0">
                    <a:schemeClr val="tx1">
                      <a:alpha val="42000"/>
                    </a:schemeClr>
                  </a:outerShdw>
                </a:effectLst>
                <a:latin typeface="Georgia" panose="02040502050405020303" pitchFamily="18" charset="0"/>
              </a:rPr>
              <a:t> </a:t>
            </a:r>
            <a:r>
              <a:rPr lang="fi-FI" sz="1200" dirty="0" err="1">
                <a:solidFill>
                  <a:schemeClr val="bg1"/>
                </a:solidFill>
                <a:effectLst>
                  <a:outerShdw blurRad="104582" dist="38100" dir="2700000" algn="tl" rotWithShape="0">
                    <a:schemeClr val="tx1">
                      <a:alpha val="42000"/>
                    </a:schemeClr>
                  </a:outerShdw>
                </a:effectLst>
                <a:latin typeface="Georgia" panose="02040502050405020303" pitchFamily="18" charset="0"/>
              </a:rPr>
              <a:t>outer</a:t>
            </a:r>
            <a:r>
              <a:rPr lang="fi-FI" sz="1200" dirty="0">
                <a:solidFill>
                  <a:schemeClr val="bg1"/>
                </a:solidFill>
                <a:effectLst>
                  <a:outerShdw blurRad="104582" dist="38100" dir="2700000" algn="tl" rotWithShape="0">
                    <a:schemeClr val="tx1">
                      <a:alpha val="42000"/>
                    </a:schemeClr>
                  </a:outerShdw>
                </a:effectLst>
                <a:latin typeface="Georgia" panose="02040502050405020303" pitchFamily="18" charset="0"/>
              </a:rPr>
              <a:t> </a:t>
            </a:r>
            <a:r>
              <a:rPr lang="fi-FI" sz="1200" dirty="0" err="1">
                <a:solidFill>
                  <a:schemeClr val="bg1"/>
                </a:solidFill>
                <a:effectLst>
                  <a:outerShdw blurRad="104582" dist="38100" dir="2700000" algn="tl" rotWithShape="0">
                    <a:schemeClr val="tx1">
                      <a:alpha val="42000"/>
                    </a:schemeClr>
                  </a:outerShdw>
                </a:effectLst>
                <a:latin typeface="Georgia" panose="02040502050405020303" pitchFamily="18" charset="0"/>
              </a:rPr>
              <a:t>circle</a:t>
            </a:r>
            <a:endParaRPr lang="fi-FI" sz="4000" dirty="0">
              <a:solidFill>
                <a:schemeClr val="bg1"/>
              </a:solidFill>
              <a:effectLst>
                <a:outerShdw blurRad="104582" dist="38100" dir="2700000" algn="tl" rotWithShape="0">
                  <a:schemeClr val="tx1">
                    <a:alpha val="42000"/>
                  </a:schemeClr>
                </a:outerShdw>
              </a:effectLst>
              <a:latin typeface="Georgia" panose="02040502050405020303" pitchFamily="18" charset="0"/>
            </a:endParaRPr>
          </a:p>
        </p:txBody>
      </p:sp>
      <p:sp>
        <p:nvSpPr>
          <p:cNvPr id="11" name="Sisällön paikkamerkki 21">
            <a:extLst>
              <a:ext uri="{FF2B5EF4-FFF2-40B4-BE49-F238E27FC236}">
                <a16:creationId xmlns:a16="http://schemas.microsoft.com/office/drawing/2014/main" id="{217C2C9E-6B1F-DA82-3A31-541FE769B53F}"/>
              </a:ext>
            </a:extLst>
          </p:cNvPr>
          <p:cNvSpPr txBox="1">
            <a:spLocks/>
          </p:cNvSpPr>
          <p:nvPr/>
        </p:nvSpPr>
        <p:spPr>
          <a:xfrm>
            <a:off x="7218124" y="4657849"/>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2800" dirty="0">
                <a:solidFill>
                  <a:schemeClr val="tx2"/>
                </a:solidFill>
                <a:latin typeface="Georgia" panose="02040502050405020303" pitchFamily="18" charset="0"/>
              </a:rPr>
              <a:t>Key </a:t>
            </a:r>
            <a:r>
              <a:rPr lang="fi-FI" sz="2800" dirty="0" err="1">
                <a:solidFill>
                  <a:schemeClr val="tx2"/>
                </a:solidFill>
                <a:latin typeface="Georgia" panose="02040502050405020303" pitchFamily="18" charset="0"/>
              </a:rPr>
              <a:t>centers</a:t>
            </a:r>
            <a:endParaRPr lang="fi-FI" sz="2800" dirty="0">
              <a:solidFill>
                <a:schemeClr val="tx2"/>
              </a:solidFill>
              <a:latin typeface="Georgia" panose="02040502050405020303" pitchFamily="18" charset="0"/>
            </a:endParaRPr>
          </a:p>
          <a:p>
            <a:pPr marL="0" indent="0" algn="ctr">
              <a:buNone/>
            </a:pPr>
            <a:r>
              <a:rPr lang="fi-FI" sz="1200" dirty="0">
                <a:solidFill>
                  <a:schemeClr val="tx2"/>
                </a:solidFill>
                <a:latin typeface="Georgia" panose="02040502050405020303" pitchFamily="18" charset="0"/>
              </a:rPr>
              <a:t>Helsinki, Tampere, Turku</a:t>
            </a:r>
            <a:endParaRPr lang="fi-FI" sz="1200" dirty="0">
              <a:solidFill>
                <a:schemeClr val="tx2"/>
              </a:solidFill>
            </a:endParaRPr>
          </a:p>
        </p:txBody>
      </p:sp>
      <p:sp>
        <p:nvSpPr>
          <p:cNvPr id="18" name="Tekstin paikkamerkki 21">
            <a:extLst>
              <a:ext uri="{FF2B5EF4-FFF2-40B4-BE49-F238E27FC236}">
                <a16:creationId xmlns:a16="http://schemas.microsoft.com/office/drawing/2014/main" id="{8474079D-FCE7-37D5-2C43-D5207EFD7658}"/>
              </a:ext>
            </a:extLst>
          </p:cNvPr>
          <p:cNvSpPr>
            <a:spLocks noGrp="1"/>
          </p:cNvSpPr>
          <p:nvPr>
            <p:ph type="body" sz="quarter" idx="18"/>
          </p:nvPr>
        </p:nvSpPr>
        <p:spPr>
          <a:xfrm>
            <a:off x="272765" y="6377593"/>
            <a:ext cx="8025359" cy="343882"/>
          </a:xfrm>
        </p:spPr>
        <p:txBody>
          <a:bodyPr>
            <a:normAutofit/>
          </a:bodyPr>
          <a:lstStyle/>
          <a:p>
            <a:r>
              <a:rPr lang="fi-FI" sz="900" u="sng" kern="100" dirty="0">
                <a:effectLst/>
                <a:ea typeface="Aptos" panose="020B0004020202020204" pitchFamily="34" charset="0"/>
                <a:cs typeface="Times New Roman" panose="02020603050405020304" pitchFamily="18" charset="0"/>
              </a:rPr>
              <a:t>https://finpedmed.fi/en/</a:t>
            </a:r>
            <a:r>
              <a:rPr lang="fi-FI" u="sng" kern="100" dirty="0">
                <a:ea typeface="Aptos" panose="020B0004020202020204" pitchFamily="34" charset="0"/>
                <a:cs typeface="Times New Roman" panose="02020603050405020304" pitchFamily="18" charset="0"/>
              </a:rPr>
              <a:t>. </a:t>
            </a:r>
            <a:r>
              <a:rPr lang="en-US" sz="900" dirty="0"/>
              <a:t>NOPHO – Nordic Society of Paediatric Haematology</a:t>
            </a:r>
            <a:r>
              <a:rPr lang="en-US" dirty="0"/>
              <a:t>. </a:t>
            </a:r>
            <a:br>
              <a:rPr lang="en-US" dirty="0"/>
            </a:br>
            <a:r>
              <a:rPr lang="en-US" sz="900" dirty="0" err="1"/>
              <a:t>PeeTU</a:t>
            </a:r>
            <a:r>
              <a:rPr lang="en-US" sz="900" dirty="0"/>
              <a:t> | TamCAM - Tampere Center for Child, Adolescent and Maternal Health Research | Tampere Universities (tuni.fi)</a:t>
            </a:r>
            <a:endParaRPr lang="fi-FI" sz="900" kern="100" dirty="0">
              <a:effectLst/>
              <a:ea typeface="Aptos" panose="020B0004020202020204" pitchFamily="34" charset="0"/>
              <a:cs typeface="Times New Roman" panose="02020603050405020304" pitchFamily="18" charset="0"/>
            </a:endParaRPr>
          </a:p>
        </p:txBody>
      </p:sp>
      <p:pic>
        <p:nvPicPr>
          <p:cNvPr id="3" name="Kuva 2" descr="Kuva, joka sisältää kohteen teksti, Grafiikka, animaatio, Fontti&#10;&#10;Kuvaus luotu automaattisesti">
            <a:extLst>
              <a:ext uri="{FF2B5EF4-FFF2-40B4-BE49-F238E27FC236}">
                <a16:creationId xmlns:a16="http://schemas.microsoft.com/office/drawing/2014/main" id="{484F71E8-83A3-2D4C-2579-558300218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17" y="4829595"/>
            <a:ext cx="3055983" cy="884121"/>
          </a:xfrm>
          <a:prstGeom prst="rect">
            <a:avLst/>
          </a:prstGeom>
        </p:spPr>
      </p:pic>
      <p:pic>
        <p:nvPicPr>
          <p:cNvPr id="10" name="Kuva 9" descr="Kuva, joka sisältää kohteen teksti, Fontti, typografia, muotoilu&#10;&#10;Kuvaus luotu automaattisesti">
            <a:extLst>
              <a:ext uri="{FF2B5EF4-FFF2-40B4-BE49-F238E27FC236}">
                <a16:creationId xmlns:a16="http://schemas.microsoft.com/office/drawing/2014/main" id="{5C4D2363-C92E-A337-3DFE-E64C5392D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482" y="4754207"/>
            <a:ext cx="2030513" cy="1055867"/>
          </a:xfrm>
          <a:prstGeom prst="rect">
            <a:avLst/>
          </a:prstGeom>
        </p:spPr>
      </p:pic>
    </p:spTree>
    <p:extLst>
      <p:ext uri="{BB962C8B-B14F-4D97-AF65-F5344CB8AC3E}">
        <p14:creationId xmlns:p14="http://schemas.microsoft.com/office/powerpoint/2010/main" val="111269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C752B9-EC19-4C1E-8C54-E77FD434ED2C}"/>
              </a:ext>
            </a:extLst>
          </p:cNvPr>
          <p:cNvSpPr>
            <a:spLocks noGrp="1"/>
          </p:cNvSpPr>
          <p:nvPr>
            <p:ph type="title"/>
          </p:nvPr>
        </p:nvSpPr>
        <p:spPr/>
        <p:txBody>
          <a:bodyPr/>
          <a:lstStyle/>
          <a:p>
            <a:r>
              <a:rPr lang="fi-FI" dirty="0" err="1"/>
              <a:t>Pediatric</a:t>
            </a:r>
            <a:r>
              <a:rPr lang="fi-FI" dirty="0"/>
              <a:t> </a:t>
            </a:r>
            <a:r>
              <a:rPr lang="fi-FI" dirty="0" err="1"/>
              <a:t>Clinics</a:t>
            </a:r>
            <a:r>
              <a:rPr lang="fi-FI" dirty="0"/>
              <a:t> in Finland</a:t>
            </a:r>
          </a:p>
        </p:txBody>
      </p:sp>
      <p:sp>
        <p:nvSpPr>
          <p:cNvPr id="3" name="Sisällön paikkamerkki 2">
            <a:extLst>
              <a:ext uri="{FF2B5EF4-FFF2-40B4-BE49-F238E27FC236}">
                <a16:creationId xmlns:a16="http://schemas.microsoft.com/office/drawing/2014/main" id="{78755E23-7A64-4402-8BE6-F65CD7C09E66}"/>
              </a:ext>
            </a:extLst>
          </p:cNvPr>
          <p:cNvSpPr>
            <a:spLocks noGrp="1"/>
          </p:cNvSpPr>
          <p:nvPr>
            <p:ph sz="quarter" idx="4"/>
          </p:nvPr>
        </p:nvSpPr>
        <p:spPr>
          <a:xfrm>
            <a:off x="2421629" y="1364230"/>
            <a:ext cx="7348742" cy="341428"/>
          </a:xfrm>
        </p:spPr>
        <p:txBody>
          <a:bodyPr/>
          <a:lstStyle/>
          <a:p>
            <a:pPr marL="0" indent="0" algn="ctr">
              <a:buNone/>
            </a:pPr>
            <a:r>
              <a:rPr lang="fi-FI" dirty="0"/>
              <a:t>78 </a:t>
            </a:r>
            <a:r>
              <a:rPr lang="fi-FI" dirty="0" err="1"/>
              <a:t>ongoing</a:t>
            </a:r>
            <a:r>
              <a:rPr lang="fi-FI" dirty="0"/>
              <a:t> </a:t>
            </a:r>
            <a:r>
              <a:rPr lang="fi-FI" dirty="0" err="1"/>
              <a:t>pediatric</a:t>
            </a:r>
            <a:r>
              <a:rPr lang="fi-FI" dirty="0"/>
              <a:t> </a:t>
            </a:r>
            <a:r>
              <a:rPr lang="fi-FI" dirty="0" err="1"/>
              <a:t>clinical</a:t>
            </a:r>
            <a:r>
              <a:rPr lang="fi-FI" dirty="0"/>
              <a:t> </a:t>
            </a:r>
            <a:r>
              <a:rPr lang="fi-FI" dirty="0" err="1"/>
              <a:t>trials</a:t>
            </a:r>
            <a:r>
              <a:rPr lang="fi-FI" dirty="0"/>
              <a:t> </a:t>
            </a:r>
            <a:r>
              <a:rPr lang="fi-FI" dirty="0" err="1"/>
              <a:t>across</a:t>
            </a:r>
            <a:r>
              <a:rPr lang="fi-FI" dirty="0"/>
              <a:t> </a:t>
            </a:r>
            <a:r>
              <a:rPr lang="fi-FI" dirty="0" err="1"/>
              <a:t>phase</a:t>
            </a:r>
            <a:r>
              <a:rPr lang="fi-FI" dirty="0"/>
              <a:t> I–IV (2024)</a:t>
            </a:r>
          </a:p>
        </p:txBody>
      </p:sp>
      <p:graphicFrame>
        <p:nvGraphicFramePr>
          <p:cNvPr id="5" name="Kaavio 4">
            <a:extLst>
              <a:ext uri="{FF2B5EF4-FFF2-40B4-BE49-F238E27FC236}">
                <a16:creationId xmlns:a16="http://schemas.microsoft.com/office/drawing/2014/main" id="{2131C8E9-BA4D-D798-D1D1-EAA13A5C2976}"/>
              </a:ext>
            </a:extLst>
          </p:cNvPr>
          <p:cNvGraphicFramePr/>
          <p:nvPr>
            <p:extLst>
              <p:ext uri="{D42A27DB-BD31-4B8C-83A1-F6EECF244321}">
                <p14:modId xmlns:p14="http://schemas.microsoft.com/office/powerpoint/2010/main" val="675165784"/>
              </p:ext>
            </p:extLst>
          </p:nvPr>
        </p:nvGraphicFramePr>
        <p:xfrm>
          <a:off x="610704" y="2216426"/>
          <a:ext cx="6098209" cy="3966679"/>
        </p:xfrm>
        <a:graphic>
          <a:graphicData uri="http://schemas.openxmlformats.org/drawingml/2006/chart">
            <c:chart xmlns:c="http://schemas.openxmlformats.org/drawingml/2006/chart" xmlns:r="http://schemas.openxmlformats.org/officeDocument/2006/relationships" r:id="rId4"/>
          </a:graphicData>
        </a:graphic>
      </p:graphicFrame>
      <p:sp>
        <p:nvSpPr>
          <p:cNvPr id="6" name="Tekstin paikkamerkki 3">
            <a:extLst>
              <a:ext uri="{FF2B5EF4-FFF2-40B4-BE49-F238E27FC236}">
                <a16:creationId xmlns:a16="http://schemas.microsoft.com/office/drawing/2014/main" id="{84E7A2ED-8A98-24DF-F434-172CD6F9D6F0}"/>
              </a:ext>
            </a:extLst>
          </p:cNvPr>
          <p:cNvSpPr>
            <a:spLocks noGrp="1"/>
          </p:cNvSpPr>
          <p:nvPr>
            <p:ph type="body" sz="quarter" idx="18"/>
          </p:nvPr>
        </p:nvSpPr>
        <p:spPr>
          <a:xfrm>
            <a:off x="272765" y="6465727"/>
            <a:ext cx="11646470" cy="255748"/>
          </a:xfrm>
        </p:spPr>
        <p:txBody>
          <a:bodyPr/>
          <a:lstStyle/>
          <a:p>
            <a:r>
              <a:rPr lang="fi-FI" dirty="0" err="1"/>
              <a:t>Trialtrove</a:t>
            </a:r>
            <a:r>
              <a:rPr lang="fi-FI" baseline="30000" dirty="0"/>
              <a:t>®</a:t>
            </a:r>
            <a:r>
              <a:rPr lang="fi-FI" dirty="0"/>
              <a:t>, 2024</a:t>
            </a:r>
          </a:p>
        </p:txBody>
      </p:sp>
      <p:sp>
        <p:nvSpPr>
          <p:cNvPr id="7" name="Tekstiruutu 6">
            <a:extLst>
              <a:ext uri="{FF2B5EF4-FFF2-40B4-BE49-F238E27FC236}">
                <a16:creationId xmlns:a16="http://schemas.microsoft.com/office/drawing/2014/main" id="{0FFDC251-427B-F9B2-EEA8-FA00EDB2527C}"/>
              </a:ext>
            </a:extLst>
          </p:cNvPr>
          <p:cNvSpPr txBox="1"/>
          <p:nvPr/>
        </p:nvSpPr>
        <p:spPr>
          <a:xfrm>
            <a:off x="1477616" y="2380307"/>
            <a:ext cx="1514062" cy="276999"/>
          </a:xfrm>
          <a:prstGeom prst="rect">
            <a:avLst/>
          </a:prstGeom>
          <a:noFill/>
        </p:spPr>
        <p:txBody>
          <a:bodyPr wrap="square" rtlCol="0">
            <a:spAutoFit/>
          </a:bodyPr>
          <a:lstStyle/>
          <a:p>
            <a:r>
              <a:rPr lang="fi-FI" sz="1200" b="1" dirty="0" err="1">
                <a:solidFill>
                  <a:schemeClr val="tx2"/>
                </a:solidFill>
              </a:rPr>
              <a:t>Therapeutic</a:t>
            </a:r>
            <a:r>
              <a:rPr lang="fi-FI" sz="1200" b="1" dirty="0">
                <a:solidFill>
                  <a:schemeClr val="tx2"/>
                </a:solidFill>
              </a:rPr>
              <a:t> Area</a:t>
            </a:r>
          </a:p>
        </p:txBody>
      </p:sp>
    </p:spTree>
    <p:extLst>
      <p:ext uri="{BB962C8B-B14F-4D97-AF65-F5344CB8AC3E}">
        <p14:creationId xmlns:p14="http://schemas.microsoft.com/office/powerpoint/2010/main" val="222776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hta">
            <a:hlinkClick r:id="" action="ppaction://media"/>
            <a:extLst>
              <a:ext uri="{FF2B5EF4-FFF2-40B4-BE49-F238E27FC236}">
                <a16:creationId xmlns:a16="http://schemas.microsoft.com/office/drawing/2014/main" id="{5A85C043-CE32-1AAA-07D2-1C7330FC1D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0"/>
            <a:ext cx="6096000" cy="6858000"/>
          </a:xfrm>
          <a:prstGeom prst="rect">
            <a:avLst/>
          </a:prstGeom>
        </p:spPr>
      </p:pic>
      <p:sp>
        <p:nvSpPr>
          <p:cNvPr id="2" name="Otsikko 1">
            <a:extLst>
              <a:ext uri="{FF2B5EF4-FFF2-40B4-BE49-F238E27FC236}">
                <a16:creationId xmlns:a16="http://schemas.microsoft.com/office/drawing/2014/main" id="{7768A532-EAD9-40A1-8938-C87AA92FC648}"/>
              </a:ext>
            </a:extLst>
          </p:cNvPr>
          <p:cNvSpPr>
            <a:spLocks noGrp="1"/>
          </p:cNvSpPr>
          <p:nvPr>
            <p:ph type="title"/>
          </p:nvPr>
        </p:nvSpPr>
        <p:spPr>
          <a:xfrm>
            <a:off x="831850" y="0"/>
            <a:ext cx="5264150" cy="5085471"/>
          </a:xfrm>
        </p:spPr>
        <p:txBody>
          <a:bodyPr/>
          <a:lstStyle/>
          <a:p>
            <a:r>
              <a:rPr lang="en-US" dirty="0"/>
              <a:t>Land of a Thousand Possibilities</a:t>
            </a:r>
            <a:endParaRPr lang="fi-FI" dirty="0"/>
          </a:p>
        </p:txBody>
      </p:sp>
    </p:spTree>
    <p:extLst>
      <p:ext uri="{BB962C8B-B14F-4D97-AF65-F5344CB8AC3E}">
        <p14:creationId xmlns:p14="http://schemas.microsoft.com/office/powerpoint/2010/main" val="2030137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EA6FCF-A58A-46C9-BDE6-3C2B669BBF3A}"/>
              </a:ext>
            </a:extLst>
          </p:cNvPr>
          <p:cNvSpPr>
            <a:spLocks noGrp="1"/>
          </p:cNvSpPr>
          <p:nvPr>
            <p:ph type="title"/>
          </p:nvPr>
        </p:nvSpPr>
        <p:spPr>
          <a:xfrm>
            <a:off x="831850" y="0"/>
            <a:ext cx="4942144" cy="5084763"/>
          </a:xfrm>
        </p:spPr>
        <p:txBody>
          <a:bodyPr/>
          <a:lstStyle/>
          <a:p>
            <a:r>
              <a:rPr lang="fi-FI" dirty="0" err="1"/>
              <a:t>Land</a:t>
            </a:r>
            <a:r>
              <a:rPr lang="fi-FI" dirty="0"/>
              <a:t> of </a:t>
            </a:r>
            <a:r>
              <a:rPr lang="fi-FI" dirty="0" err="1"/>
              <a:t>Phase</a:t>
            </a:r>
            <a:r>
              <a:rPr lang="fi-FI" dirty="0"/>
              <a:t> I </a:t>
            </a:r>
            <a:r>
              <a:rPr lang="fi-FI" dirty="0" err="1"/>
              <a:t>Research</a:t>
            </a:r>
            <a:r>
              <a:rPr lang="fi-FI" dirty="0"/>
              <a:t> </a:t>
            </a:r>
            <a:r>
              <a:rPr lang="fi-FI" dirty="0" err="1"/>
              <a:t>Specialists</a:t>
            </a:r>
            <a:r>
              <a:rPr lang="fi-FI" dirty="0"/>
              <a:t> </a:t>
            </a:r>
          </a:p>
        </p:txBody>
      </p:sp>
      <p:sp>
        <p:nvSpPr>
          <p:cNvPr id="15" name="Tekstin paikkamerkki 14">
            <a:extLst>
              <a:ext uri="{FF2B5EF4-FFF2-40B4-BE49-F238E27FC236}">
                <a16:creationId xmlns:a16="http://schemas.microsoft.com/office/drawing/2014/main" id="{B07C2F57-9DCA-C257-8164-3E7CD8F8FDC1}"/>
              </a:ext>
            </a:extLst>
          </p:cNvPr>
          <p:cNvSpPr>
            <a:spLocks noGrp="1"/>
          </p:cNvSpPr>
          <p:nvPr>
            <p:ph type="body" idx="1"/>
          </p:nvPr>
        </p:nvSpPr>
        <p:spPr/>
        <p:txBody>
          <a:bodyPr/>
          <a:lstStyle/>
          <a:p>
            <a:endParaRPr lang="fi-FI"/>
          </a:p>
        </p:txBody>
      </p:sp>
      <p:pic>
        <p:nvPicPr>
          <p:cNvPr id="57" name="Kuva 56">
            <a:extLst>
              <a:ext uri="{FF2B5EF4-FFF2-40B4-BE49-F238E27FC236}">
                <a16:creationId xmlns:a16="http://schemas.microsoft.com/office/drawing/2014/main" id="{384E2A4A-FAF3-41FB-8633-3735DEE479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51052" y="272563"/>
            <a:ext cx="757894" cy="180000"/>
          </a:xfrm>
          <a:prstGeom prst="rect">
            <a:avLst/>
          </a:prstGeom>
        </p:spPr>
      </p:pic>
      <p:pic>
        <p:nvPicPr>
          <p:cNvPr id="6" name="Kuvan paikkamerkki 5" descr="Kuva, joka sisältää kohteen vaate, henkilö, takki, Valkoinen takki&#10;&#10;Kuvaus luotu automaattisesti">
            <a:extLst>
              <a:ext uri="{FF2B5EF4-FFF2-40B4-BE49-F238E27FC236}">
                <a16:creationId xmlns:a16="http://schemas.microsoft.com/office/drawing/2014/main" id="{49E4C879-9D34-AFB2-699B-81D13440921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067" r="21067"/>
          <a:stretch>
            <a:fillRect/>
          </a:stretch>
        </p:blipFill>
        <p:spPr/>
      </p:pic>
    </p:spTree>
    <p:extLst>
      <p:ext uri="{BB962C8B-B14F-4D97-AF65-F5344CB8AC3E}">
        <p14:creationId xmlns:p14="http://schemas.microsoft.com/office/powerpoint/2010/main" val="2356069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C752B9-EC19-4C1E-8C54-E77FD434ED2C}"/>
              </a:ext>
            </a:extLst>
          </p:cNvPr>
          <p:cNvSpPr>
            <a:spLocks noGrp="1"/>
          </p:cNvSpPr>
          <p:nvPr>
            <p:ph type="title"/>
          </p:nvPr>
        </p:nvSpPr>
        <p:spPr>
          <a:xfrm>
            <a:off x="839788" y="1"/>
            <a:ext cx="10515600" cy="1264777"/>
          </a:xfrm>
        </p:spPr>
        <p:txBody>
          <a:bodyPr/>
          <a:lstStyle/>
          <a:p>
            <a:r>
              <a:rPr lang="fi-FI" dirty="0" err="1"/>
              <a:t>Land</a:t>
            </a:r>
            <a:r>
              <a:rPr lang="fi-FI" dirty="0"/>
              <a:t> of </a:t>
            </a:r>
            <a:r>
              <a:rPr lang="fi-FI" dirty="0" err="1"/>
              <a:t>Phase</a:t>
            </a:r>
            <a:r>
              <a:rPr lang="fi-FI" dirty="0"/>
              <a:t> I </a:t>
            </a:r>
            <a:r>
              <a:rPr lang="fi-FI" dirty="0" err="1"/>
              <a:t>Expertise</a:t>
            </a:r>
            <a:endParaRPr lang="fi-FI" dirty="0"/>
          </a:p>
        </p:txBody>
      </p:sp>
      <p:sp>
        <p:nvSpPr>
          <p:cNvPr id="3" name="Sisällön paikkamerkki 2">
            <a:extLst>
              <a:ext uri="{FF2B5EF4-FFF2-40B4-BE49-F238E27FC236}">
                <a16:creationId xmlns:a16="http://schemas.microsoft.com/office/drawing/2014/main" id="{78755E23-7A64-4402-8BE6-F65CD7C09E66}"/>
              </a:ext>
            </a:extLst>
          </p:cNvPr>
          <p:cNvSpPr>
            <a:spLocks noGrp="1"/>
          </p:cNvSpPr>
          <p:nvPr>
            <p:ph sz="quarter" idx="4"/>
          </p:nvPr>
        </p:nvSpPr>
        <p:spPr>
          <a:xfrm>
            <a:off x="836614" y="1681163"/>
            <a:ext cx="6050884" cy="4683125"/>
          </a:xfrm>
          <a:effectLst>
            <a:outerShdw blurRad="551878" dist="38100" dir="2700000" algn="tl" rotWithShape="0">
              <a:schemeClr val="bg1"/>
            </a:outerShdw>
          </a:effectLst>
        </p:spPr>
        <p:txBody>
          <a:bodyPr>
            <a:normAutofit/>
          </a:bodyPr>
          <a:lstStyle/>
          <a:p>
            <a:r>
              <a:rPr lang="en-US" dirty="0"/>
              <a:t>Finland has specialized research centers dedicated to clinical trials, equipped with state-of-the-art facilities and technologies. These centers are tailored to meet the unique demands of phase I studies, providing </a:t>
            </a:r>
            <a:br>
              <a:rPr lang="en-US" dirty="0"/>
            </a:br>
            <a:r>
              <a:rPr lang="en-US" dirty="0"/>
              <a:t>a controlled environment for early-stage studies.</a:t>
            </a:r>
          </a:p>
          <a:p>
            <a:r>
              <a:rPr lang="en-US" dirty="0"/>
              <a:t>Despite a small population, Finland excels in efficient participant recruitment and retention due to strong healthcare infrastructure and collaboration with local healthcare providers. This ensures the success of phase I trials.</a:t>
            </a:r>
          </a:p>
          <a:p>
            <a:r>
              <a:rPr lang="fi-FI" dirty="0"/>
              <a:t>Knowledge and </a:t>
            </a:r>
            <a:r>
              <a:rPr lang="fi-FI" dirty="0" err="1"/>
              <a:t>capability</a:t>
            </a:r>
            <a:r>
              <a:rPr lang="fi-FI" dirty="0"/>
              <a:t> to </a:t>
            </a:r>
            <a:r>
              <a:rPr lang="fi-FI" dirty="0" err="1"/>
              <a:t>perform</a:t>
            </a:r>
            <a:r>
              <a:rPr lang="fi-FI" dirty="0"/>
              <a:t> </a:t>
            </a:r>
            <a:r>
              <a:rPr lang="fi-FI" dirty="0" err="1"/>
              <a:t>phase</a:t>
            </a:r>
            <a:r>
              <a:rPr lang="fi-FI" dirty="0"/>
              <a:t> I </a:t>
            </a:r>
            <a:r>
              <a:rPr lang="fi-FI" dirty="0" err="1"/>
              <a:t>studies</a:t>
            </a:r>
            <a:r>
              <a:rPr lang="fi-FI" dirty="0"/>
              <a:t> e.g. in </a:t>
            </a:r>
            <a:r>
              <a:rPr lang="fi-FI" dirty="0" err="1"/>
              <a:t>the</a:t>
            </a:r>
            <a:r>
              <a:rPr lang="fi-FI" dirty="0"/>
              <a:t> </a:t>
            </a:r>
            <a:r>
              <a:rPr lang="fi-FI" dirty="0" err="1"/>
              <a:t>following</a:t>
            </a:r>
            <a:r>
              <a:rPr lang="fi-FI" dirty="0"/>
              <a:t> </a:t>
            </a:r>
            <a:r>
              <a:rPr lang="fi-FI" dirty="0" err="1"/>
              <a:t>research</a:t>
            </a:r>
            <a:r>
              <a:rPr lang="fi-FI" dirty="0"/>
              <a:t> </a:t>
            </a:r>
            <a:r>
              <a:rPr lang="fi-FI" dirty="0" err="1"/>
              <a:t>centers</a:t>
            </a:r>
            <a:r>
              <a:rPr lang="fi-FI" dirty="0"/>
              <a:t>: </a:t>
            </a:r>
            <a:r>
              <a:rPr lang="en-US" dirty="0">
                <a:hlinkClick r:id="rId3">
                  <a:extLst>
                    <a:ext uri="{A12FA001-AC4F-418D-AE19-62706E023703}">
                      <ahyp:hlinkClr xmlns:ahyp="http://schemas.microsoft.com/office/drawing/2018/hyperlinkcolor" val="tx"/>
                    </a:ext>
                  </a:extLst>
                </a:hlinkClick>
              </a:rPr>
              <a:t>CRST</a:t>
            </a:r>
            <a:r>
              <a:rPr lang="en-US" dirty="0"/>
              <a:t>, </a:t>
            </a:r>
            <a:r>
              <a:rPr lang="en-US" dirty="0">
                <a:hlinkClick r:id="rId4">
                  <a:extLst>
                    <a:ext uri="{A12FA001-AC4F-418D-AE19-62706E023703}">
                      <ahyp:hlinkClr xmlns:ahyp="http://schemas.microsoft.com/office/drawing/2018/hyperlinkcolor" val="tx"/>
                    </a:ext>
                  </a:extLst>
                </a:hlinkClick>
              </a:rPr>
              <a:t>FONK</a:t>
            </a:r>
            <a:r>
              <a:rPr lang="en-US" dirty="0"/>
              <a:t>, </a:t>
            </a:r>
            <a:r>
              <a:rPr lang="en-US" dirty="0">
                <a:hlinkClick r:id="rId5">
                  <a:extLst>
                    <a:ext uri="{A12FA001-AC4F-418D-AE19-62706E023703}">
                      <ahyp:hlinkClr xmlns:ahyp="http://schemas.microsoft.com/office/drawing/2018/hyperlinkcolor" val="tx"/>
                    </a:ext>
                  </a:extLst>
                </a:hlinkClick>
              </a:rPr>
              <a:t>HUS</a:t>
            </a:r>
            <a:endParaRPr lang="en-US" dirty="0"/>
          </a:p>
          <a:p>
            <a:pPr lvl="1"/>
            <a:r>
              <a:rPr lang="fi-FI" sz="1800" dirty="0"/>
              <a:t>16 </a:t>
            </a:r>
            <a:r>
              <a:rPr lang="fi-FI" sz="1800" dirty="0" err="1"/>
              <a:t>ongoing</a:t>
            </a:r>
            <a:r>
              <a:rPr lang="fi-FI" sz="1800" dirty="0"/>
              <a:t> </a:t>
            </a:r>
            <a:r>
              <a:rPr lang="fi-FI" sz="1800" dirty="0" err="1"/>
              <a:t>phase</a:t>
            </a:r>
            <a:r>
              <a:rPr lang="fi-FI" sz="1800" dirty="0"/>
              <a:t> I </a:t>
            </a:r>
            <a:r>
              <a:rPr lang="fi-FI" sz="1800" dirty="0" err="1"/>
              <a:t>studies</a:t>
            </a:r>
            <a:r>
              <a:rPr lang="fi-FI" sz="1800" dirty="0"/>
              <a:t> 2024 </a:t>
            </a:r>
          </a:p>
          <a:p>
            <a:pPr lvl="1"/>
            <a:r>
              <a:rPr lang="fi-FI" sz="1800" dirty="0"/>
              <a:t>16 </a:t>
            </a:r>
            <a:r>
              <a:rPr lang="fi-FI" sz="1800" dirty="0" err="1"/>
              <a:t>ongoing</a:t>
            </a:r>
            <a:r>
              <a:rPr lang="fi-FI" sz="1800" dirty="0"/>
              <a:t> </a:t>
            </a:r>
            <a:r>
              <a:rPr lang="fi-FI" sz="1800" dirty="0" err="1"/>
              <a:t>phase</a:t>
            </a:r>
            <a:r>
              <a:rPr lang="fi-FI" sz="1800" dirty="0"/>
              <a:t> I/II </a:t>
            </a:r>
            <a:r>
              <a:rPr lang="fi-FI" sz="1800" dirty="0" err="1"/>
              <a:t>studies</a:t>
            </a:r>
            <a:r>
              <a:rPr lang="fi-FI" sz="1800" dirty="0"/>
              <a:t> </a:t>
            </a:r>
          </a:p>
        </p:txBody>
      </p:sp>
      <p:graphicFrame>
        <p:nvGraphicFramePr>
          <p:cNvPr id="4" name="Kaavio 3">
            <a:extLst>
              <a:ext uri="{FF2B5EF4-FFF2-40B4-BE49-F238E27FC236}">
                <a16:creationId xmlns:a16="http://schemas.microsoft.com/office/drawing/2014/main" id="{19D6C110-5FB2-0B26-E3E6-7314261CD73E}"/>
              </a:ext>
            </a:extLst>
          </p:cNvPr>
          <p:cNvGraphicFramePr/>
          <p:nvPr>
            <p:extLst>
              <p:ext uri="{D42A27DB-BD31-4B8C-83A1-F6EECF244321}">
                <p14:modId xmlns:p14="http://schemas.microsoft.com/office/powerpoint/2010/main" val="1400586539"/>
              </p:ext>
            </p:extLst>
          </p:nvPr>
        </p:nvGraphicFramePr>
        <p:xfrm>
          <a:off x="6724047" y="1681163"/>
          <a:ext cx="4861312" cy="3966679"/>
        </p:xfrm>
        <a:graphic>
          <a:graphicData uri="http://schemas.openxmlformats.org/drawingml/2006/chart">
            <c:chart xmlns:c="http://schemas.openxmlformats.org/drawingml/2006/chart" xmlns:r="http://schemas.openxmlformats.org/officeDocument/2006/relationships" r:id="rId6"/>
          </a:graphicData>
        </a:graphic>
      </p:graphicFrame>
      <p:sp>
        <p:nvSpPr>
          <p:cNvPr id="6" name="Sisällön paikkamerkki 2">
            <a:extLst>
              <a:ext uri="{FF2B5EF4-FFF2-40B4-BE49-F238E27FC236}">
                <a16:creationId xmlns:a16="http://schemas.microsoft.com/office/drawing/2014/main" id="{EE225F1F-31F4-9D74-3D25-9EAD90BD8AE7}"/>
              </a:ext>
            </a:extLst>
          </p:cNvPr>
          <p:cNvSpPr txBox="1">
            <a:spLocks/>
          </p:cNvSpPr>
          <p:nvPr/>
        </p:nvSpPr>
        <p:spPr>
          <a:xfrm>
            <a:off x="7712381" y="5858014"/>
            <a:ext cx="3985754" cy="1017484"/>
          </a:xfrm>
          <a:prstGeom prst="rect">
            <a:avLst/>
          </a:prstGeom>
          <a:effectLst>
            <a:outerShdw blurRad="551878" dist="38100" dir="2700000" algn="tl" rotWithShape="0">
              <a:schemeClr val="bg1"/>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fi-FI" sz="1800" dirty="0"/>
          </a:p>
        </p:txBody>
      </p:sp>
      <p:sp>
        <p:nvSpPr>
          <p:cNvPr id="9" name="Tekstiruutu 8">
            <a:extLst>
              <a:ext uri="{FF2B5EF4-FFF2-40B4-BE49-F238E27FC236}">
                <a16:creationId xmlns:a16="http://schemas.microsoft.com/office/drawing/2014/main" id="{BF3E2F61-62AC-92FC-5E1F-BE55B4926E72}"/>
              </a:ext>
            </a:extLst>
          </p:cNvPr>
          <p:cNvSpPr txBox="1"/>
          <p:nvPr/>
        </p:nvSpPr>
        <p:spPr>
          <a:xfrm>
            <a:off x="7712381" y="2175029"/>
            <a:ext cx="1476007" cy="276999"/>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fi-FI" sz="1200" b="1" dirty="0" err="1">
                <a:solidFill>
                  <a:schemeClr val="tx2"/>
                </a:solidFill>
              </a:rPr>
              <a:t>Therapeutic</a:t>
            </a:r>
            <a:r>
              <a:rPr lang="fi-FI" sz="1200" b="1" dirty="0">
                <a:solidFill>
                  <a:schemeClr val="tx2"/>
                </a:solidFill>
              </a:rPr>
              <a:t> Area</a:t>
            </a:r>
          </a:p>
        </p:txBody>
      </p:sp>
      <p:sp>
        <p:nvSpPr>
          <p:cNvPr id="5" name="Tekstin paikkamerkki 3">
            <a:extLst>
              <a:ext uri="{FF2B5EF4-FFF2-40B4-BE49-F238E27FC236}">
                <a16:creationId xmlns:a16="http://schemas.microsoft.com/office/drawing/2014/main" id="{6777B478-01AD-D539-2A92-FD5919A19751}"/>
              </a:ext>
            </a:extLst>
          </p:cNvPr>
          <p:cNvSpPr>
            <a:spLocks noGrp="1"/>
          </p:cNvSpPr>
          <p:nvPr>
            <p:ph type="body" sz="quarter" idx="18"/>
          </p:nvPr>
        </p:nvSpPr>
        <p:spPr>
          <a:xfrm>
            <a:off x="272765" y="6409337"/>
            <a:ext cx="11646470" cy="255748"/>
          </a:xfrm>
        </p:spPr>
        <p:txBody>
          <a:bodyPr/>
          <a:lstStyle/>
          <a:p>
            <a:r>
              <a:rPr lang="fi-FI" dirty="0" err="1"/>
              <a:t>Trialtrove</a:t>
            </a:r>
            <a:r>
              <a:rPr lang="fi-FI" baseline="30000" dirty="0"/>
              <a:t>®</a:t>
            </a:r>
            <a:r>
              <a:rPr lang="fi-FI" dirty="0"/>
              <a:t>, 2024</a:t>
            </a:r>
          </a:p>
        </p:txBody>
      </p:sp>
    </p:spTree>
    <p:extLst>
      <p:ext uri="{BB962C8B-B14F-4D97-AF65-F5344CB8AC3E}">
        <p14:creationId xmlns:p14="http://schemas.microsoft.com/office/powerpoint/2010/main" val="2703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Kuvan paikkamerkki 29" descr="Kuva, joka sisältää kohteen lääketieteellinen, kemia, Laboratoriotarvikkeet, terveydenhuolto&#10;&#10;Kuvaus luotu automaattisesti">
            <a:extLst>
              <a:ext uri="{FF2B5EF4-FFF2-40B4-BE49-F238E27FC236}">
                <a16:creationId xmlns:a16="http://schemas.microsoft.com/office/drawing/2014/main" id="{61DA997E-8BDD-6030-380D-D30E1BAD62B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234" r="12234"/>
          <a:stretch>
            <a:fillRect/>
          </a:stretch>
        </p:blipFill>
        <p:spPr/>
      </p:pic>
      <p:sp>
        <p:nvSpPr>
          <p:cNvPr id="2" name="Otsikko 1">
            <a:extLst>
              <a:ext uri="{FF2B5EF4-FFF2-40B4-BE49-F238E27FC236}">
                <a16:creationId xmlns:a16="http://schemas.microsoft.com/office/drawing/2014/main" id="{A6EA6FCF-A58A-46C9-BDE6-3C2B669BBF3A}"/>
              </a:ext>
            </a:extLst>
          </p:cNvPr>
          <p:cNvSpPr>
            <a:spLocks noGrp="1"/>
          </p:cNvSpPr>
          <p:nvPr>
            <p:ph type="title"/>
          </p:nvPr>
        </p:nvSpPr>
        <p:spPr>
          <a:xfrm>
            <a:off x="831850" y="0"/>
            <a:ext cx="5264150" cy="5085471"/>
          </a:xfrm>
        </p:spPr>
        <p:txBody>
          <a:bodyPr/>
          <a:lstStyle/>
          <a:p>
            <a:r>
              <a:rPr lang="fi-FI" dirty="0" err="1"/>
              <a:t>Research</a:t>
            </a:r>
            <a:r>
              <a:rPr lang="fi-FI" dirty="0"/>
              <a:t> </a:t>
            </a:r>
            <a:r>
              <a:rPr lang="fi-FI" dirty="0" err="1"/>
              <a:t>Opportunities</a:t>
            </a:r>
            <a:r>
              <a:rPr lang="fi-FI" dirty="0"/>
              <a:t> in Private </a:t>
            </a:r>
            <a:br>
              <a:rPr lang="fi-FI" dirty="0"/>
            </a:br>
            <a:r>
              <a:rPr lang="fi-FI" dirty="0" err="1"/>
              <a:t>Sector</a:t>
            </a:r>
            <a:endParaRPr lang="fi-FI" dirty="0"/>
          </a:p>
        </p:txBody>
      </p:sp>
      <p:sp>
        <p:nvSpPr>
          <p:cNvPr id="3" name="Tekstin paikkamerkki 2">
            <a:extLst>
              <a:ext uri="{FF2B5EF4-FFF2-40B4-BE49-F238E27FC236}">
                <a16:creationId xmlns:a16="http://schemas.microsoft.com/office/drawing/2014/main" id="{7BC5ADD3-B3F7-4375-945B-113FA43F6C88}"/>
              </a:ext>
            </a:extLst>
          </p:cNvPr>
          <p:cNvSpPr>
            <a:spLocks noGrp="1"/>
          </p:cNvSpPr>
          <p:nvPr>
            <p:ph type="body" idx="1"/>
          </p:nvPr>
        </p:nvSpPr>
        <p:spPr>
          <a:xfrm>
            <a:off x="870288" y="5085471"/>
            <a:ext cx="5225712" cy="1004179"/>
          </a:xfrm>
        </p:spPr>
        <p:txBody>
          <a:bodyPr/>
          <a:lstStyle/>
          <a:p>
            <a:pPr marL="0" indent="0">
              <a:buNone/>
            </a:pPr>
            <a:r>
              <a:rPr lang="en-US" dirty="0">
                <a:solidFill>
                  <a:schemeClr val="bg1"/>
                </a:solidFill>
              </a:rPr>
              <a:t>Case Terveystalo</a:t>
            </a:r>
            <a:endParaRPr lang="fi-FI" dirty="0">
              <a:solidFill>
                <a:schemeClr val="bg1"/>
              </a:solidFill>
            </a:endParaRPr>
          </a:p>
        </p:txBody>
      </p:sp>
      <p:pic>
        <p:nvPicPr>
          <p:cNvPr id="11" name="Kuva 10">
            <a:extLst>
              <a:ext uri="{FF2B5EF4-FFF2-40B4-BE49-F238E27FC236}">
                <a16:creationId xmlns:a16="http://schemas.microsoft.com/office/drawing/2014/main" id="{D5DFFD75-1743-4FD6-B082-51200524E5C0}"/>
              </a:ext>
            </a:extLst>
          </p:cNvPr>
          <p:cNvPicPr>
            <a:picLocks noChangeAspect="1"/>
          </p:cNvPicPr>
          <p:nvPr/>
        </p:nvPicPr>
        <p:blipFill>
          <a:blip r:embed="rId4"/>
          <a:stretch>
            <a:fillRect/>
          </a:stretch>
        </p:blipFill>
        <p:spPr>
          <a:xfrm rot="18424746">
            <a:off x="7096562" y="955535"/>
            <a:ext cx="6096000" cy="4733867"/>
          </a:xfrm>
          <a:prstGeom prst="rect">
            <a:avLst/>
          </a:prstGeom>
        </p:spPr>
      </p:pic>
      <p:sp>
        <p:nvSpPr>
          <p:cNvPr id="7" name="Sisällön paikkamerkki 21">
            <a:extLst>
              <a:ext uri="{FF2B5EF4-FFF2-40B4-BE49-F238E27FC236}">
                <a16:creationId xmlns:a16="http://schemas.microsoft.com/office/drawing/2014/main" id="{155E09BC-EF51-4A67-B87E-867557521235}"/>
              </a:ext>
            </a:extLst>
          </p:cNvPr>
          <p:cNvSpPr txBox="1">
            <a:spLocks/>
          </p:cNvSpPr>
          <p:nvPr/>
        </p:nvSpPr>
        <p:spPr>
          <a:xfrm>
            <a:off x="9234203" y="4525552"/>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400" dirty="0">
                <a:solidFill>
                  <a:schemeClr val="bg1"/>
                </a:solidFill>
                <a:latin typeface="Georgia" panose="02040502050405020303" pitchFamily="18" charset="0"/>
              </a:rPr>
              <a:t>370</a:t>
            </a:r>
          </a:p>
          <a:p>
            <a:pPr marL="0" indent="0" algn="ctr">
              <a:lnSpc>
                <a:spcPct val="100000"/>
              </a:lnSpc>
              <a:spcBef>
                <a:spcPts val="0"/>
              </a:spcBef>
              <a:buNone/>
            </a:pPr>
            <a:r>
              <a:rPr lang="fi-FI" sz="1200" dirty="0" err="1">
                <a:solidFill>
                  <a:schemeClr val="bg1"/>
                </a:solidFill>
              </a:rPr>
              <a:t>clinics</a:t>
            </a:r>
            <a:endParaRPr lang="fi-FI" sz="1200" dirty="0">
              <a:solidFill>
                <a:schemeClr val="bg1"/>
              </a:solidFill>
            </a:endParaRPr>
          </a:p>
        </p:txBody>
      </p:sp>
      <p:sp>
        <p:nvSpPr>
          <p:cNvPr id="8" name="Sisällön paikkamerkki 21">
            <a:extLst>
              <a:ext uri="{FF2B5EF4-FFF2-40B4-BE49-F238E27FC236}">
                <a16:creationId xmlns:a16="http://schemas.microsoft.com/office/drawing/2014/main" id="{084A863E-F9FD-437B-83B9-C016A48EEDB5}"/>
              </a:ext>
            </a:extLst>
          </p:cNvPr>
          <p:cNvSpPr txBox="1">
            <a:spLocks/>
          </p:cNvSpPr>
          <p:nvPr/>
        </p:nvSpPr>
        <p:spPr>
          <a:xfrm>
            <a:off x="9484235" y="2175069"/>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chemeClr val="bg1"/>
                </a:solidFill>
                <a:latin typeface="Georgia" panose="02040502050405020303" pitchFamily="18" charset="0"/>
              </a:rPr>
              <a:t>17</a:t>
            </a:r>
          </a:p>
          <a:p>
            <a:pPr marL="0" indent="0" algn="ctr">
              <a:lnSpc>
                <a:spcPct val="100000"/>
              </a:lnSpc>
              <a:spcBef>
                <a:spcPts val="0"/>
              </a:spcBef>
              <a:buNone/>
            </a:pPr>
            <a:r>
              <a:rPr lang="fi-FI" sz="1200" dirty="0" err="1">
                <a:solidFill>
                  <a:schemeClr val="bg1"/>
                </a:solidFill>
              </a:rPr>
              <a:t>clinic</a:t>
            </a:r>
            <a:r>
              <a:rPr lang="fi-FI" sz="1200" dirty="0">
                <a:solidFill>
                  <a:schemeClr val="bg1"/>
                </a:solidFill>
              </a:rPr>
              <a:t> </a:t>
            </a:r>
            <a:r>
              <a:rPr lang="fi-FI" sz="1200" dirty="0" err="1">
                <a:solidFill>
                  <a:schemeClr val="bg1"/>
                </a:solidFill>
              </a:rPr>
              <a:t>hospitals</a:t>
            </a:r>
            <a:endParaRPr lang="fi-FI" sz="1200" dirty="0">
              <a:solidFill>
                <a:schemeClr val="bg1"/>
              </a:solidFill>
            </a:endParaRPr>
          </a:p>
        </p:txBody>
      </p:sp>
    </p:spTree>
    <p:extLst>
      <p:ext uri="{BB962C8B-B14F-4D97-AF65-F5344CB8AC3E}">
        <p14:creationId xmlns:p14="http://schemas.microsoft.com/office/powerpoint/2010/main" val="132796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D8FA0915-181E-4195-ADB0-0D564F12F7FA}"/>
              </a:ext>
            </a:extLst>
          </p:cNvPr>
          <p:cNvPicPr>
            <a:picLocks noChangeAspect="1"/>
          </p:cNvPicPr>
          <p:nvPr/>
        </p:nvPicPr>
        <p:blipFill>
          <a:blip r:embed="rId3"/>
          <a:stretch>
            <a:fillRect/>
          </a:stretch>
        </p:blipFill>
        <p:spPr>
          <a:xfrm>
            <a:off x="1955251" y="-703152"/>
            <a:ext cx="14699892" cy="11415247"/>
          </a:xfrm>
          <a:prstGeom prst="rect">
            <a:avLst/>
          </a:prstGeom>
        </p:spPr>
      </p:pic>
      <p:sp>
        <p:nvSpPr>
          <p:cNvPr id="2" name="Otsikko 1">
            <a:extLst>
              <a:ext uri="{FF2B5EF4-FFF2-40B4-BE49-F238E27FC236}">
                <a16:creationId xmlns:a16="http://schemas.microsoft.com/office/drawing/2014/main" id="{AAE90391-F02C-4CA5-AAB2-7ED89E815FD1}"/>
              </a:ext>
            </a:extLst>
          </p:cNvPr>
          <p:cNvSpPr>
            <a:spLocks noGrp="1"/>
          </p:cNvSpPr>
          <p:nvPr>
            <p:ph type="title"/>
          </p:nvPr>
        </p:nvSpPr>
        <p:spPr>
          <a:xfrm>
            <a:off x="836613" y="-495663"/>
            <a:ext cx="7592565" cy="2361361"/>
          </a:xfrm>
        </p:spPr>
        <p:txBody>
          <a:bodyPr/>
          <a:lstStyle/>
          <a:p>
            <a:r>
              <a:rPr lang="en-US" dirty="0"/>
              <a:t>Terveystalo – The Largest Healthcare Service Company in Finland </a:t>
            </a:r>
            <a:endParaRPr lang="fi-FI" dirty="0"/>
          </a:p>
        </p:txBody>
      </p:sp>
      <p:sp>
        <p:nvSpPr>
          <p:cNvPr id="3" name="Sisällön paikkamerkki 2">
            <a:extLst>
              <a:ext uri="{FF2B5EF4-FFF2-40B4-BE49-F238E27FC236}">
                <a16:creationId xmlns:a16="http://schemas.microsoft.com/office/drawing/2014/main" id="{F48D59D1-458A-48D4-AD79-9028FFC40DF0}"/>
              </a:ext>
            </a:extLst>
          </p:cNvPr>
          <p:cNvSpPr>
            <a:spLocks noGrp="1"/>
          </p:cNvSpPr>
          <p:nvPr>
            <p:ph sz="quarter" idx="4"/>
          </p:nvPr>
        </p:nvSpPr>
        <p:spPr>
          <a:xfrm>
            <a:off x="836613" y="2237488"/>
            <a:ext cx="5259387" cy="1158961"/>
          </a:xfrm>
        </p:spPr>
        <p:txBody>
          <a:bodyPr/>
          <a:lstStyle/>
          <a:p>
            <a:r>
              <a:rPr lang="en-US" dirty="0"/>
              <a:t>3,5 million visits to physicians per year</a:t>
            </a:r>
          </a:p>
          <a:p>
            <a:r>
              <a:rPr lang="en-US" dirty="0"/>
              <a:t>Clinical trials </a:t>
            </a:r>
          </a:p>
          <a:p>
            <a:r>
              <a:rPr lang="en-US" dirty="0"/>
              <a:t>trials@terveystalo.com</a:t>
            </a:r>
            <a:endParaRPr lang="fi-FI" dirty="0"/>
          </a:p>
        </p:txBody>
      </p:sp>
      <p:sp>
        <p:nvSpPr>
          <p:cNvPr id="10" name="Sisällön paikkamerkki 21">
            <a:extLst>
              <a:ext uri="{FF2B5EF4-FFF2-40B4-BE49-F238E27FC236}">
                <a16:creationId xmlns:a16="http://schemas.microsoft.com/office/drawing/2014/main" id="{55204AB9-34AF-452A-A0B7-5E06037DDECA}"/>
              </a:ext>
            </a:extLst>
          </p:cNvPr>
          <p:cNvSpPr txBox="1">
            <a:spLocks/>
          </p:cNvSpPr>
          <p:nvPr/>
        </p:nvSpPr>
        <p:spPr>
          <a:xfrm>
            <a:off x="6373538" y="3458032"/>
            <a:ext cx="2710649"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rgbClr val="11447F"/>
                </a:solidFill>
                <a:latin typeface="Georgia" panose="02040502050405020303" pitchFamily="18" charset="0"/>
              </a:rPr>
              <a:t>1 300,000</a:t>
            </a:r>
          </a:p>
          <a:p>
            <a:pPr marL="0" indent="0" algn="ctr">
              <a:lnSpc>
                <a:spcPct val="100000"/>
              </a:lnSpc>
              <a:spcBef>
                <a:spcPts val="0"/>
              </a:spcBef>
              <a:buNone/>
            </a:pPr>
            <a:r>
              <a:rPr lang="fi-FI" sz="1200" dirty="0" err="1">
                <a:solidFill>
                  <a:srgbClr val="11447F"/>
                </a:solidFill>
              </a:rPr>
              <a:t>individual</a:t>
            </a:r>
            <a:r>
              <a:rPr lang="fi-FI" sz="1200" dirty="0">
                <a:solidFill>
                  <a:srgbClr val="11447F"/>
                </a:solidFill>
              </a:rPr>
              <a:t> </a:t>
            </a:r>
            <a:r>
              <a:rPr lang="fi-FI" sz="1200" dirty="0" err="1">
                <a:solidFill>
                  <a:srgbClr val="11447F"/>
                </a:solidFill>
              </a:rPr>
              <a:t>customers</a:t>
            </a:r>
            <a:endParaRPr lang="fi-FI" sz="1200" dirty="0">
              <a:solidFill>
                <a:srgbClr val="11447F"/>
              </a:solidFill>
            </a:endParaRPr>
          </a:p>
        </p:txBody>
      </p:sp>
      <p:sp>
        <p:nvSpPr>
          <p:cNvPr id="11" name="Sisällön paikkamerkki 21">
            <a:extLst>
              <a:ext uri="{FF2B5EF4-FFF2-40B4-BE49-F238E27FC236}">
                <a16:creationId xmlns:a16="http://schemas.microsoft.com/office/drawing/2014/main" id="{5DB491E7-21FF-401A-AC2A-91DE555A30CC}"/>
              </a:ext>
            </a:extLst>
          </p:cNvPr>
          <p:cNvSpPr txBox="1">
            <a:spLocks/>
          </p:cNvSpPr>
          <p:nvPr/>
        </p:nvSpPr>
        <p:spPr>
          <a:xfrm>
            <a:off x="3784815" y="3458032"/>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rgbClr val="11447F"/>
                </a:solidFill>
                <a:latin typeface="Georgia" panose="02040502050405020303" pitchFamily="18" charset="0"/>
              </a:rPr>
              <a:t>25,000</a:t>
            </a:r>
          </a:p>
          <a:p>
            <a:pPr marL="0" indent="0" algn="ctr">
              <a:lnSpc>
                <a:spcPct val="100000"/>
              </a:lnSpc>
              <a:spcBef>
                <a:spcPts val="0"/>
              </a:spcBef>
              <a:buNone/>
            </a:pPr>
            <a:r>
              <a:rPr lang="fi-FI" sz="1200" dirty="0" err="1">
                <a:solidFill>
                  <a:srgbClr val="11447F"/>
                </a:solidFill>
              </a:rPr>
              <a:t>corporate</a:t>
            </a:r>
            <a:r>
              <a:rPr lang="fi-FI" sz="1200" dirty="0">
                <a:solidFill>
                  <a:srgbClr val="11447F"/>
                </a:solidFill>
              </a:rPr>
              <a:t> </a:t>
            </a:r>
            <a:r>
              <a:rPr lang="fi-FI" sz="1200" dirty="0" err="1">
                <a:solidFill>
                  <a:srgbClr val="11447F"/>
                </a:solidFill>
              </a:rPr>
              <a:t>customers</a:t>
            </a:r>
            <a:endParaRPr lang="fi-FI" sz="1200" dirty="0">
              <a:solidFill>
                <a:srgbClr val="11447F"/>
              </a:solidFill>
            </a:endParaRPr>
          </a:p>
        </p:txBody>
      </p:sp>
      <p:sp>
        <p:nvSpPr>
          <p:cNvPr id="12" name="Sisällön paikkamerkki 21">
            <a:extLst>
              <a:ext uri="{FF2B5EF4-FFF2-40B4-BE49-F238E27FC236}">
                <a16:creationId xmlns:a16="http://schemas.microsoft.com/office/drawing/2014/main" id="{A2456028-0B95-470B-991C-4968BB11E5BA}"/>
              </a:ext>
            </a:extLst>
          </p:cNvPr>
          <p:cNvSpPr txBox="1">
            <a:spLocks/>
          </p:cNvSpPr>
          <p:nvPr/>
        </p:nvSpPr>
        <p:spPr>
          <a:xfrm>
            <a:off x="1551026" y="4687237"/>
            <a:ext cx="2527118"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rgbClr val="11447F"/>
                </a:solidFill>
                <a:latin typeface="Georgia" panose="02040502050405020303" pitchFamily="18" charset="0"/>
              </a:rPr>
              <a:t>700,000</a:t>
            </a:r>
          </a:p>
          <a:p>
            <a:pPr marL="0" indent="0" algn="ctr">
              <a:lnSpc>
                <a:spcPct val="100000"/>
              </a:lnSpc>
              <a:spcBef>
                <a:spcPts val="0"/>
              </a:spcBef>
              <a:buNone/>
            </a:pPr>
            <a:r>
              <a:rPr lang="fi-FI" sz="1200" dirty="0" err="1">
                <a:solidFill>
                  <a:srgbClr val="11447F"/>
                </a:solidFill>
              </a:rPr>
              <a:t>people</a:t>
            </a:r>
            <a:r>
              <a:rPr lang="fi-FI" sz="1200" dirty="0">
                <a:solidFill>
                  <a:srgbClr val="11447F"/>
                </a:solidFill>
              </a:rPr>
              <a:t> </a:t>
            </a:r>
            <a:r>
              <a:rPr lang="fi-FI" sz="1200" dirty="0" err="1">
                <a:solidFill>
                  <a:srgbClr val="11447F"/>
                </a:solidFill>
              </a:rPr>
              <a:t>receiving</a:t>
            </a:r>
            <a:br>
              <a:rPr lang="fi-FI" sz="1200" dirty="0">
                <a:solidFill>
                  <a:srgbClr val="11447F"/>
                </a:solidFill>
              </a:rPr>
            </a:br>
            <a:r>
              <a:rPr lang="fi-FI" sz="1200" dirty="0" err="1">
                <a:solidFill>
                  <a:srgbClr val="11447F"/>
                </a:solidFill>
              </a:rPr>
              <a:t>occupational</a:t>
            </a:r>
            <a:r>
              <a:rPr lang="fi-FI" sz="1200" dirty="0">
                <a:solidFill>
                  <a:srgbClr val="11447F"/>
                </a:solidFill>
              </a:rPr>
              <a:t> </a:t>
            </a:r>
            <a:r>
              <a:rPr lang="fi-FI" sz="1200" dirty="0" err="1">
                <a:solidFill>
                  <a:srgbClr val="11447F"/>
                </a:solidFill>
              </a:rPr>
              <a:t>healthcare</a:t>
            </a:r>
            <a:r>
              <a:rPr lang="fi-FI" sz="1200" dirty="0">
                <a:solidFill>
                  <a:srgbClr val="11447F"/>
                </a:solidFill>
              </a:rPr>
              <a:t> </a:t>
            </a:r>
            <a:r>
              <a:rPr lang="fi-FI" sz="1200" dirty="0" err="1">
                <a:solidFill>
                  <a:srgbClr val="11447F"/>
                </a:solidFill>
              </a:rPr>
              <a:t>services</a:t>
            </a:r>
            <a:endParaRPr lang="fi-FI" sz="1200" dirty="0">
              <a:solidFill>
                <a:srgbClr val="11447F"/>
              </a:solidFill>
            </a:endParaRPr>
          </a:p>
        </p:txBody>
      </p:sp>
      <p:sp>
        <p:nvSpPr>
          <p:cNvPr id="13" name="Sisällön paikkamerkki 21">
            <a:extLst>
              <a:ext uri="{FF2B5EF4-FFF2-40B4-BE49-F238E27FC236}">
                <a16:creationId xmlns:a16="http://schemas.microsoft.com/office/drawing/2014/main" id="{0741AE3D-6750-4AD1-8183-335F1AC66D3F}"/>
              </a:ext>
            </a:extLst>
          </p:cNvPr>
          <p:cNvSpPr txBox="1">
            <a:spLocks/>
          </p:cNvSpPr>
          <p:nvPr/>
        </p:nvSpPr>
        <p:spPr>
          <a:xfrm>
            <a:off x="9032859" y="4687237"/>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chemeClr val="bg1"/>
                </a:solidFill>
                <a:latin typeface="Georgia" panose="02040502050405020303" pitchFamily="18" charset="0"/>
              </a:rPr>
              <a:t>12%</a:t>
            </a:r>
            <a:br>
              <a:rPr lang="fi-FI" sz="4400" dirty="0">
                <a:solidFill>
                  <a:schemeClr val="bg1"/>
                </a:solidFill>
                <a:latin typeface="Georgia" panose="02040502050405020303" pitchFamily="18" charset="0"/>
              </a:rPr>
            </a:br>
            <a:r>
              <a:rPr lang="fi-FI" sz="1200" dirty="0">
                <a:solidFill>
                  <a:schemeClr val="bg1"/>
                </a:solidFill>
              </a:rPr>
              <a:t>of </a:t>
            </a:r>
            <a:r>
              <a:rPr lang="fi-FI" sz="1200" dirty="0" err="1">
                <a:solidFill>
                  <a:schemeClr val="bg1"/>
                </a:solidFill>
              </a:rPr>
              <a:t>appointments</a:t>
            </a:r>
            <a:r>
              <a:rPr lang="fi-FI" sz="1200" dirty="0">
                <a:solidFill>
                  <a:schemeClr val="bg1"/>
                </a:solidFill>
              </a:rPr>
              <a:t> </a:t>
            </a:r>
            <a:r>
              <a:rPr lang="fi-FI" sz="1200" dirty="0" err="1">
                <a:solidFill>
                  <a:schemeClr val="bg1"/>
                </a:solidFill>
              </a:rPr>
              <a:t>with</a:t>
            </a:r>
            <a:br>
              <a:rPr lang="fi-FI" sz="1200" dirty="0">
                <a:solidFill>
                  <a:schemeClr val="bg1"/>
                </a:solidFill>
              </a:rPr>
            </a:br>
            <a:r>
              <a:rPr lang="fi-FI" sz="1200" dirty="0" err="1">
                <a:solidFill>
                  <a:schemeClr val="bg1"/>
                </a:solidFill>
              </a:rPr>
              <a:t>physicians</a:t>
            </a:r>
            <a:r>
              <a:rPr lang="fi-FI" sz="1200" dirty="0">
                <a:solidFill>
                  <a:schemeClr val="bg1"/>
                </a:solidFill>
              </a:rPr>
              <a:t> in Finland</a:t>
            </a:r>
          </a:p>
        </p:txBody>
      </p:sp>
      <p:pic>
        <p:nvPicPr>
          <p:cNvPr id="21" name="Kuva 20">
            <a:extLst>
              <a:ext uri="{FF2B5EF4-FFF2-40B4-BE49-F238E27FC236}">
                <a16:creationId xmlns:a16="http://schemas.microsoft.com/office/drawing/2014/main" id="{C25DDBEB-9A6C-4804-92F2-89CFC8568B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47635" y="4386594"/>
            <a:ext cx="4653829" cy="2291224"/>
          </a:xfrm>
          <a:prstGeom prst="rect">
            <a:avLst/>
          </a:prstGeom>
        </p:spPr>
      </p:pic>
      <p:pic>
        <p:nvPicPr>
          <p:cNvPr id="7" name="Kuva 6">
            <a:extLst>
              <a:ext uri="{FF2B5EF4-FFF2-40B4-BE49-F238E27FC236}">
                <a16:creationId xmlns:a16="http://schemas.microsoft.com/office/drawing/2014/main" id="{49B22E1B-75DA-4C73-B06F-81087DCA1DD4}"/>
              </a:ext>
            </a:extLst>
          </p:cNvPr>
          <p:cNvPicPr>
            <a:picLocks noChangeAspect="1"/>
          </p:cNvPicPr>
          <p:nvPr/>
        </p:nvPicPr>
        <p:blipFill>
          <a:blip r:embed="rId6"/>
          <a:stretch>
            <a:fillRect/>
          </a:stretch>
        </p:blipFill>
        <p:spPr>
          <a:xfrm flipH="1">
            <a:off x="8429178" y="6383811"/>
            <a:ext cx="603681" cy="241300"/>
          </a:xfrm>
          <a:prstGeom prst="rect">
            <a:avLst/>
          </a:prstGeom>
        </p:spPr>
      </p:pic>
      <p:pic>
        <p:nvPicPr>
          <p:cNvPr id="6" name="Kuva 5">
            <a:extLst>
              <a:ext uri="{FF2B5EF4-FFF2-40B4-BE49-F238E27FC236}">
                <a16:creationId xmlns:a16="http://schemas.microsoft.com/office/drawing/2014/main" id="{7FA63B58-06AC-44B9-A864-DA7CD51B3E38}"/>
              </a:ext>
            </a:extLst>
          </p:cNvPr>
          <p:cNvPicPr>
            <a:picLocks noChangeAspect="1"/>
          </p:cNvPicPr>
          <p:nvPr/>
        </p:nvPicPr>
        <p:blipFill>
          <a:blip r:embed="rId6"/>
          <a:stretch>
            <a:fillRect/>
          </a:stretch>
        </p:blipFill>
        <p:spPr>
          <a:xfrm>
            <a:off x="4132281" y="5966559"/>
            <a:ext cx="621437" cy="241300"/>
          </a:xfrm>
          <a:prstGeom prst="rect">
            <a:avLst/>
          </a:prstGeom>
        </p:spPr>
      </p:pic>
    </p:spTree>
    <p:extLst>
      <p:ext uri="{BB962C8B-B14F-4D97-AF65-F5344CB8AC3E}">
        <p14:creationId xmlns:p14="http://schemas.microsoft.com/office/powerpoint/2010/main" val="3874588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1BAAD3CD-7987-B49B-12CD-820A861A4B77}"/>
              </a:ext>
            </a:extLst>
          </p:cNvPr>
          <p:cNvPicPr>
            <a:picLocks noChangeAspect="1"/>
          </p:cNvPicPr>
          <p:nvPr/>
        </p:nvPicPr>
        <p:blipFill>
          <a:blip r:embed="rId3"/>
          <a:stretch>
            <a:fillRect/>
          </a:stretch>
        </p:blipFill>
        <p:spPr>
          <a:xfrm rot="18396285">
            <a:off x="7691559" y="1994598"/>
            <a:ext cx="4877779" cy="3787854"/>
          </a:xfrm>
          <a:prstGeom prst="rect">
            <a:avLst/>
          </a:prstGeom>
        </p:spPr>
      </p:pic>
      <p:sp>
        <p:nvSpPr>
          <p:cNvPr id="25" name="Ellipsi 24">
            <a:extLst>
              <a:ext uri="{FF2B5EF4-FFF2-40B4-BE49-F238E27FC236}">
                <a16:creationId xmlns:a16="http://schemas.microsoft.com/office/drawing/2014/main" id="{73D5343F-D2FD-20C2-46D7-A7971A96D672}"/>
              </a:ext>
            </a:extLst>
          </p:cNvPr>
          <p:cNvSpPr/>
          <p:nvPr/>
        </p:nvSpPr>
        <p:spPr>
          <a:xfrm>
            <a:off x="9425373" y="5794718"/>
            <a:ext cx="150829" cy="150829"/>
          </a:xfrm>
          <a:prstGeom prst="ellipse">
            <a:avLst/>
          </a:prstGeom>
          <a:solidFill>
            <a:srgbClr val="8EC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b="1" dirty="0"/>
          </a:p>
        </p:txBody>
      </p:sp>
      <p:sp>
        <p:nvSpPr>
          <p:cNvPr id="20" name="Ellipsi 19">
            <a:extLst>
              <a:ext uri="{FF2B5EF4-FFF2-40B4-BE49-F238E27FC236}">
                <a16:creationId xmlns:a16="http://schemas.microsoft.com/office/drawing/2014/main" id="{8D58C923-6FBA-09C8-DA04-E00D7201C9B2}"/>
              </a:ext>
            </a:extLst>
          </p:cNvPr>
          <p:cNvSpPr/>
          <p:nvPr/>
        </p:nvSpPr>
        <p:spPr>
          <a:xfrm>
            <a:off x="9815792" y="6033449"/>
            <a:ext cx="150829" cy="150829"/>
          </a:xfrm>
          <a:prstGeom prst="ellipse">
            <a:avLst/>
          </a:prstGeom>
          <a:solidFill>
            <a:srgbClr val="8EC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b="1" dirty="0"/>
          </a:p>
        </p:txBody>
      </p:sp>
      <p:sp>
        <p:nvSpPr>
          <p:cNvPr id="2" name="Otsikko 1">
            <a:extLst>
              <a:ext uri="{FF2B5EF4-FFF2-40B4-BE49-F238E27FC236}">
                <a16:creationId xmlns:a16="http://schemas.microsoft.com/office/drawing/2014/main" id="{220B17B7-6A6A-2E62-85BB-B244E822EA84}"/>
              </a:ext>
            </a:extLst>
          </p:cNvPr>
          <p:cNvSpPr>
            <a:spLocks noGrp="1"/>
          </p:cNvSpPr>
          <p:nvPr>
            <p:ph type="title"/>
          </p:nvPr>
        </p:nvSpPr>
        <p:spPr>
          <a:xfrm>
            <a:off x="839788" y="1"/>
            <a:ext cx="10515600" cy="1264777"/>
          </a:xfrm>
        </p:spPr>
        <p:txBody>
          <a:bodyPr/>
          <a:lstStyle/>
          <a:p>
            <a:r>
              <a:rPr lang="en-US" dirty="0"/>
              <a:t>Clinical Research Services Turku – CRST Oy</a:t>
            </a:r>
            <a:endParaRPr lang="fi-FI" dirty="0"/>
          </a:p>
        </p:txBody>
      </p:sp>
      <p:sp>
        <p:nvSpPr>
          <p:cNvPr id="3" name="Sisällön paikkamerkki 2">
            <a:extLst>
              <a:ext uri="{FF2B5EF4-FFF2-40B4-BE49-F238E27FC236}">
                <a16:creationId xmlns:a16="http://schemas.microsoft.com/office/drawing/2014/main" id="{952D576C-0FE4-1CC8-A5D6-E21ABD8BB742}"/>
              </a:ext>
            </a:extLst>
          </p:cNvPr>
          <p:cNvSpPr>
            <a:spLocks noGrp="1"/>
          </p:cNvSpPr>
          <p:nvPr>
            <p:ph sz="quarter" idx="4"/>
          </p:nvPr>
        </p:nvSpPr>
        <p:spPr>
          <a:xfrm>
            <a:off x="836614" y="1681163"/>
            <a:ext cx="6154122" cy="4683125"/>
          </a:xfrm>
        </p:spPr>
        <p:txBody>
          <a:bodyPr>
            <a:normAutofit/>
          </a:bodyPr>
          <a:lstStyle/>
          <a:p>
            <a:r>
              <a:rPr lang="en-US" dirty="0"/>
              <a:t>Two centrally located sites: Helsinki and Turku, accessible to over 50% of the Finnish population</a:t>
            </a:r>
          </a:p>
          <a:p>
            <a:r>
              <a:rPr lang="en-US" dirty="0"/>
              <a:t>CRST has conducted over 250 trials, including over </a:t>
            </a:r>
            <a:br>
              <a:rPr lang="en-US" dirty="0"/>
            </a:br>
            <a:r>
              <a:rPr lang="en-US" dirty="0"/>
              <a:t>100 phase I trials </a:t>
            </a:r>
          </a:p>
          <a:p>
            <a:r>
              <a:rPr lang="en-US" dirty="0"/>
              <a:t>CRST scientific team is well-known for their strong scientific rigor</a:t>
            </a:r>
          </a:p>
          <a:p>
            <a:r>
              <a:rPr lang="en-US" dirty="0"/>
              <a:t>Proven track record in development of drugs approved by EMA and FDA</a:t>
            </a:r>
          </a:p>
          <a:p>
            <a:r>
              <a:rPr lang="en-US" dirty="0"/>
              <a:t>Offers services for later phase trials – SMO model </a:t>
            </a:r>
          </a:p>
          <a:p>
            <a:r>
              <a:rPr lang="en-US" dirty="0"/>
              <a:t>Own phase I units support first-in-human trials </a:t>
            </a:r>
            <a:br>
              <a:rPr lang="en-US" dirty="0"/>
            </a:br>
            <a:r>
              <a:rPr lang="en-US" dirty="0"/>
              <a:t>– full service model</a:t>
            </a:r>
          </a:p>
          <a:p>
            <a:r>
              <a:rPr lang="en-US" dirty="0"/>
              <a:t>General public trust in scientific research supports recruitment</a:t>
            </a:r>
            <a:endParaRPr lang="fi-FI" dirty="0"/>
          </a:p>
        </p:txBody>
      </p:sp>
      <p:cxnSp>
        <p:nvCxnSpPr>
          <p:cNvPr id="7" name="Suora yhdysviiva 6">
            <a:extLst>
              <a:ext uri="{FF2B5EF4-FFF2-40B4-BE49-F238E27FC236}">
                <a16:creationId xmlns:a16="http://schemas.microsoft.com/office/drawing/2014/main" id="{EF9565EC-7319-E1DE-D29C-CE31BEF3671F}"/>
              </a:ext>
            </a:extLst>
          </p:cNvPr>
          <p:cNvCxnSpPr>
            <a:cxnSpLocks/>
          </p:cNvCxnSpPr>
          <p:nvPr/>
        </p:nvCxnSpPr>
        <p:spPr>
          <a:xfrm flipH="1">
            <a:off x="8184400" y="5870132"/>
            <a:ext cx="1313265" cy="0"/>
          </a:xfrm>
          <a:prstGeom prst="line">
            <a:avLst/>
          </a:prstGeom>
          <a:ln w="19050">
            <a:solidFill>
              <a:srgbClr val="8EC7EA"/>
            </a:solidFill>
            <a:headEnd type="oval"/>
          </a:ln>
        </p:spPr>
        <p:style>
          <a:lnRef idx="1">
            <a:schemeClr val="accent3"/>
          </a:lnRef>
          <a:fillRef idx="0">
            <a:schemeClr val="accent3"/>
          </a:fillRef>
          <a:effectRef idx="0">
            <a:schemeClr val="accent3"/>
          </a:effectRef>
          <a:fontRef idx="minor">
            <a:schemeClr val="tx1"/>
          </a:fontRef>
        </p:style>
      </p:cxnSp>
      <p:sp>
        <p:nvSpPr>
          <p:cNvPr id="8" name="Sisällön paikkamerkki 21">
            <a:extLst>
              <a:ext uri="{FF2B5EF4-FFF2-40B4-BE49-F238E27FC236}">
                <a16:creationId xmlns:a16="http://schemas.microsoft.com/office/drawing/2014/main" id="{109C3E59-3FB2-D71E-75C4-7E699DD21549}"/>
              </a:ext>
            </a:extLst>
          </p:cNvPr>
          <p:cNvSpPr txBox="1">
            <a:spLocks/>
          </p:cNvSpPr>
          <p:nvPr/>
        </p:nvSpPr>
        <p:spPr>
          <a:xfrm>
            <a:off x="7425972" y="5471675"/>
            <a:ext cx="2459097" cy="1045936"/>
          </a:xfrm>
          <a:prstGeom prst="rect">
            <a:avLst/>
          </a:prstGeom>
          <a:effectLst/>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2800" dirty="0">
                <a:solidFill>
                  <a:schemeClr val="tx2"/>
                </a:solidFill>
                <a:latin typeface="Georgia" panose="02040502050405020303" pitchFamily="18" charset="0"/>
              </a:rPr>
              <a:t>Turku</a:t>
            </a:r>
          </a:p>
        </p:txBody>
      </p:sp>
      <p:sp>
        <p:nvSpPr>
          <p:cNvPr id="16" name="Sisällön paikkamerkki 21">
            <a:extLst>
              <a:ext uri="{FF2B5EF4-FFF2-40B4-BE49-F238E27FC236}">
                <a16:creationId xmlns:a16="http://schemas.microsoft.com/office/drawing/2014/main" id="{7DE1EA8F-F477-18C1-1DB5-F07097E0128F}"/>
              </a:ext>
            </a:extLst>
          </p:cNvPr>
          <p:cNvSpPr txBox="1">
            <a:spLocks/>
          </p:cNvSpPr>
          <p:nvPr/>
        </p:nvSpPr>
        <p:spPr>
          <a:xfrm>
            <a:off x="6091470" y="5734737"/>
            <a:ext cx="2459097" cy="1045936"/>
          </a:xfrm>
          <a:prstGeom prst="rect">
            <a:avLst/>
          </a:prstGeom>
          <a:effectLst/>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2800" dirty="0">
                <a:solidFill>
                  <a:schemeClr val="tx2"/>
                </a:solidFill>
                <a:latin typeface="Georgia" panose="02040502050405020303" pitchFamily="18" charset="0"/>
              </a:rPr>
              <a:t>Helsinki</a:t>
            </a:r>
          </a:p>
        </p:txBody>
      </p:sp>
      <p:cxnSp>
        <p:nvCxnSpPr>
          <p:cNvPr id="17" name="Suora yhdysviiva 16">
            <a:extLst>
              <a:ext uri="{FF2B5EF4-FFF2-40B4-BE49-F238E27FC236}">
                <a16:creationId xmlns:a16="http://schemas.microsoft.com/office/drawing/2014/main" id="{07D6E7A0-5BE5-50EC-31B4-F95BF5F50A6A}"/>
              </a:ext>
            </a:extLst>
          </p:cNvPr>
          <p:cNvCxnSpPr>
            <a:cxnSpLocks/>
          </p:cNvCxnSpPr>
          <p:nvPr/>
        </p:nvCxnSpPr>
        <p:spPr>
          <a:xfrm flipH="1">
            <a:off x="6640643" y="6126764"/>
            <a:ext cx="3244426" cy="0"/>
          </a:xfrm>
          <a:prstGeom prst="line">
            <a:avLst/>
          </a:prstGeom>
          <a:ln w="19050">
            <a:solidFill>
              <a:srgbClr val="8EC7EA"/>
            </a:solidFill>
            <a:headEnd type="oval"/>
          </a:ln>
        </p:spPr>
        <p:style>
          <a:lnRef idx="1">
            <a:schemeClr val="accent3"/>
          </a:lnRef>
          <a:fillRef idx="0">
            <a:schemeClr val="accent3"/>
          </a:fillRef>
          <a:effectRef idx="0">
            <a:schemeClr val="accent3"/>
          </a:effectRef>
          <a:fontRef idx="minor">
            <a:schemeClr val="tx1"/>
          </a:fontRef>
        </p:style>
      </p:cxnSp>
      <p:sp>
        <p:nvSpPr>
          <p:cNvPr id="21" name="Ellipsi 20">
            <a:extLst>
              <a:ext uri="{FF2B5EF4-FFF2-40B4-BE49-F238E27FC236}">
                <a16:creationId xmlns:a16="http://schemas.microsoft.com/office/drawing/2014/main" id="{8A0E6104-A806-CCEF-3802-64DF5B31DDCB}"/>
              </a:ext>
            </a:extLst>
          </p:cNvPr>
          <p:cNvSpPr/>
          <p:nvPr/>
        </p:nvSpPr>
        <p:spPr>
          <a:xfrm>
            <a:off x="9845104" y="6062761"/>
            <a:ext cx="92204" cy="922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b="1" dirty="0"/>
          </a:p>
        </p:txBody>
      </p:sp>
      <p:sp>
        <p:nvSpPr>
          <p:cNvPr id="24" name="Ellipsi 23">
            <a:extLst>
              <a:ext uri="{FF2B5EF4-FFF2-40B4-BE49-F238E27FC236}">
                <a16:creationId xmlns:a16="http://schemas.microsoft.com/office/drawing/2014/main" id="{5F527A74-21E6-8BCC-D777-9F4BD5613F37}"/>
              </a:ext>
            </a:extLst>
          </p:cNvPr>
          <p:cNvSpPr/>
          <p:nvPr/>
        </p:nvSpPr>
        <p:spPr>
          <a:xfrm>
            <a:off x="9454685" y="5824030"/>
            <a:ext cx="92204" cy="922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b="1" dirty="0"/>
          </a:p>
        </p:txBody>
      </p:sp>
    </p:spTree>
    <p:extLst>
      <p:ext uri="{BB962C8B-B14F-4D97-AF65-F5344CB8AC3E}">
        <p14:creationId xmlns:p14="http://schemas.microsoft.com/office/powerpoint/2010/main" val="4230239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750"/>
                                        <p:tgtEl>
                                          <p:spTgt spid="1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vontulet">
            <a:hlinkClick r:id="" action="ppaction://media"/>
            <a:extLst>
              <a:ext uri="{FF2B5EF4-FFF2-40B4-BE49-F238E27FC236}">
                <a16:creationId xmlns:a16="http://schemas.microsoft.com/office/drawing/2014/main" id="{EF08159B-C87E-1115-E97D-92016CDBAB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82" y="0"/>
            <a:ext cx="12192001" cy="6858000"/>
          </a:xfrm>
          <a:prstGeom prst="rect">
            <a:avLst/>
          </a:prstGeom>
        </p:spPr>
      </p:pic>
      <p:sp>
        <p:nvSpPr>
          <p:cNvPr id="11" name="Otsikko 10">
            <a:extLst>
              <a:ext uri="{FF2B5EF4-FFF2-40B4-BE49-F238E27FC236}">
                <a16:creationId xmlns:a16="http://schemas.microsoft.com/office/drawing/2014/main" id="{6388CAEB-5EFF-44BB-889D-EF29E3906D00}"/>
              </a:ext>
            </a:extLst>
          </p:cNvPr>
          <p:cNvSpPr>
            <a:spLocks noGrp="1"/>
          </p:cNvSpPr>
          <p:nvPr>
            <p:ph type="ctrTitle"/>
          </p:nvPr>
        </p:nvSpPr>
        <p:spPr>
          <a:xfrm>
            <a:off x="1524000" y="0"/>
            <a:ext cx="9144000" cy="4644427"/>
          </a:xfrm>
        </p:spPr>
        <p:txBody>
          <a:bodyPr>
            <a:normAutofit/>
          </a:bodyPr>
          <a:lstStyle/>
          <a:p>
            <a:r>
              <a:rPr lang="fi-FI" dirty="0"/>
              <a:t>THANK</a:t>
            </a:r>
            <a:br>
              <a:rPr lang="fi-FI" dirty="0"/>
            </a:br>
            <a:r>
              <a:rPr lang="fi-FI" dirty="0"/>
              <a:t>YOU</a:t>
            </a:r>
          </a:p>
        </p:txBody>
      </p:sp>
      <p:pic>
        <p:nvPicPr>
          <p:cNvPr id="5" name="Kuva 4">
            <a:extLst>
              <a:ext uri="{FF2B5EF4-FFF2-40B4-BE49-F238E27FC236}">
                <a16:creationId xmlns:a16="http://schemas.microsoft.com/office/drawing/2014/main" id="{2F404906-F5C9-42F8-AD87-7DBDFF8B95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219700"/>
            <a:ext cx="12192000" cy="1638300"/>
          </a:xfrm>
          <a:prstGeom prst="rect">
            <a:avLst/>
          </a:prstGeom>
        </p:spPr>
      </p:pic>
    </p:spTree>
    <p:extLst>
      <p:ext uri="{BB962C8B-B14F-4D97-AF65-F5344CB8AC3E}">
        <p14:creationId xmlns:p14="http://schemas.microsoft.com/office/powerpoint/2010/main" val="32685950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a:xfrm>
            <a:off x="839788" y="1"/>
            <a:ext cx="10515600" cy="1393722"/>
          </a:xfrm>
        </p:spPr>
        <p:txBody>
          <a:bodyPr/>
          <a:lstStyle/>
          <a:p>
            <a:r>
              <a:rPr lang="en-US" dirty="0">
                <a:solidFill>
                  <a:schemeClr val="tx2"/>
                </a:solidFill>
              </a:rPr>
              <a:t>The Power of a Functional Ecosystem</a:t>
            </a:r>
            <a:endParaRPr lang="fi-FI" dirty="0">
              <a:solidFill>
                <a:schemeClr val="tx2"/>
              </a:solidFill>
            </a:endParaRPr>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52" name="Sisällön paikkamerkki 51">
            <a:extLst>
              <a:ext uri="{FF2B5EF4-FFF2-40B4-BE49-F238E27FC236}">
                <a16:creationId xmlns:a16="http://schemas.microsoft.com/office/drawing/2014/main" id="{622113A2-26CC-4267-8FF1-A6FE323A2067}"/>
              </a:ext>
            </a:extLst>
          </p:cNvPr>
          <p:cNvSpPr>
            <a:spLocks noGrp="1"/>
          </p:cNvSpPr>
          <p:nvPr>
            <p:ph sz="quarter" idx="4"/>
          </p:nvPr>
        </p:nvSpPr>
        <p:spPr>
          <a:xfrm>
            <a:off x="4007644" y="1393825"/>
            <a:ext cx="4176713" cy="3425825"/>
          </a:xfrm>
        </p:spPr>
        <p:txBody>
          <a:bodyPr/>
          <a:lstStyle/>
          <a:p>
            <a:pPr marL="0" indent="0" algn="ctr">
              <a:buNone/>
            </a:pPr>
            <a:r>
              <a:rPr lang="en-US" b="1" dirty="0">
                <a:solidFill>
                  <a:schemeClr val="tx2"/>
                </a:solidFill>
              </a:rPr>
              <a:t>Land of:</a:t>
            </a:r>
          </a:p>
          <a:p>
            <a:pPr marL="0" lvl="1" indent="0" algn="ctr">
              <a:buNone/>
            </a:pPr>
            <a:r>
              <a:rPr lang="en-US" dirty="0">
                <a:solidFill>
                  <a:schemeClr val="tx2"/>
                </a:solidFill>
              </a:rPr>
              <a:t>specialized cancer centers</a:t>
            </a:r>
          </a:p>
          <a:p>
            <a:pPr marL="0" lvl="1" indent="0" algn="ctr">
              <a:buNone/>
            </a:pPr>
            <a:r>
              <a:rPr lang="en-US" dirty="0">
                <a:solidFill>
                  <a:schemeClr val="tx2"/>
                </a:solidFill>
              </a:rPr>
              <a:t>neurology know-how</a:t>
            </a:r>
          </a:p>
          <a:p>
            <a:pPr marL="0" lvl="1" indent="0" algn="ctr">
              <a:buNone/>
            </a:pPr>
            <a:r>
              <a:rPr lang="en-US" dirty="0">
                <a:solidFill>
                  <a:schemeClr val="tx2"/>
                </a:solidFill>
              </a:rPr>
              <a:t>high-quality vaccine research</a:t>
            </a:r>
          </a:p>
          <a:p>
            <a:pPr marL="0" lvl="1" indent="0" algn="ctr">
              <a:buNone/>
            </a:pPr>
            <a:r>
              <a:rPr lang="en-US" dirty="0">
                <a:solidFill>
                  <a:schemeClr val="tx2"/>
                </a:solidFill>
              </a:rPr>
              <a:t>pediatric expertise</a:t>
            </a:r>
          </a:p>
          <a:p>
            <a:pPr marL="0" lvl="1" indent="0" algn="ctr">
              <a:buNone/>
            </a:pPr>
            <a:r>
              <a:rPr lang="en-US" dirty="0">
                <a:solidFill>
                  <a:schemeClr val="tx2"/>
                </a:solidFill>
              </a:rPr>
              <a:t>phase I research specialists </a:t>
            </a:r>
          </a:p>
          <a:p>
            <a:pPr marL="0" lvl="1" indent="0" algn="ctr">
              <a:buNone/>
            </a:pPr>
            <a:r>
              <a:rPr lang="en-US" dirty="0">
                <a:solidFill>
                  <a:schemeClr val="tx2"/>
                </a:solidFill>
              </a:rPr>
              <a:t>private sector</a:t>
            </a:r>
            <a:endParaRPr lang="fi-FI" dirty="0">
              <a:solidFill>
                <a:schemeClr val="tx2"/>
              </a:solidFill>
            </a:endParaRP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fi-FI" dirty="0"/>
              <a:t>Electronic </a:t>
            </a:r>
            <a:r>
              <a:rPr lang="fi-FI" dirty="0" err="1"/>
              <a:t>patient</a:t>
            </a:r>
            <a:r>
              <a:rPr lang="fi-FI" dirty="0"/>
              <a:t> </a:t>
            </a:r>
            <a:r>
              <a:rPr lang="fi-FI" dirty="0" err="1"/>
              <a:t>records</a:t>
            </a:r>
            <a:endParaRPr lang="fi-FI" dirty="0"/>
          </a:p>
        </p:txBody>
      </p:sp>
      <p:sp>
        <p:nvSpPr>
          <p:cNvPr id="25" name="Sisällön paikkamerkki 24">
            <a:extLst>
              <a:ext uri="{FF2B5EF4-FFF2-40B4-BE49-F238E27FC236}">
                <a16:creationId xmlns:a16="http://schemas.microsoft.com/office/drawing/2014/main" id="{B3E5960C-1808-4AE9-8FEB-0FB48013A1D2}"/>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a:t>Government backing</a:t>
            </a:r>
            <a:endParaRPr lang="fi-FI" dirty="0"/>
          </a:p>
        </p:txBody>
      </p:sp>
      <p:pic>
        <p:nvPicPr>
          <p:cNvPr id="44" name="Kuva 43">
            <a:extLst>
              <a:ext uri="{FF2B5EF4-FFF2-40B4-BE49-F238E27FC236}">
                <a16:creationId xmlns:a16="http://schemas.microsoft.com/office/drawing/2014/main" id="{49864BE4-5E62-41C7-AF78-DBDD2885A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178" y="5121206"/>
            <a:ext cx="608372" cy="720000"/>
          </a:xfrm>
          <a:prstGeom prst="rect">
            <a:avLst/>
          </a:prstGeom>
        </p:spPr>
      </p:pic>
      <p:pic>
        <p:nvPicPr>
          <p:cNvPr id="45" name="Kuva 44">
            <a:extLst>
              <a:ext uri="{FF2B5EF4-FFF2-40B4-BE49-F238E27FC236}">
                <a16:creationId xmlns:a16="http://schemas.microsoft.com/office/drawing/2014/main" id="{48F8A7B0-BFF6-4551-9791-90B4127A9C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06866" y="5229603"/>
            <a:ext cx="578268" cy="612000"/>
          </a:xfrm>
          <a:prstGeom prst="rect">
            <a:avLst/>
          </a:prstGeom>
        </p:spPr>
      </p:pic>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36228" y="5229603"/>
            <a:ext cx="406443" cy="612000"/>
          </a:xfrm>
          <a:prstGeom prst="rect">
            <a:avLst/>
          </a:prstGeom>
        </p:spPr>
      </p:pic>
      <p:pic>
        <p:nvPicPr>
          <p:cNvPr id="69" name="Kuva 68">
            <a:extLst>
              <a:ext uri="{FF2B5EF4-FFF2-40B4-BE49-F238E27FC236}">
                <a16:creationId xmlns:a16="http://schemas.microsoft.com/office/drawing/2014/main" id="{61BFEA8B-BF70-4EAA-9FF8-0E01F6C7D82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8275" y="5229206"/>
            <a:ext cx="612000" cy="612000"/>
          </a:xfrm>
          <a:prstGeom prst="rect">
            <a:avLst/>
          </a:prstGeom>
        </p:spPr>
      </p:pic>
    </p:spTree>
    <p:extLst>
      <p:ext uri="{BB962C8B-B14F-4D97-AF65-F5344CB8AC3E}">
        <p14:creationId xmlns:p14="http://schemas.microsoft.com/office/powerpoint/2010/main" val="345446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52">
                                            <p:txEl>
                                              <p:pRg st="0" end="0"/>
                                            </p:txEl>
                                          </p:spTgt>
                                        </p:tgtEl>
                                        <p:attrNameLst>
                                          <p:attrName>style.visibility</p:attrName>
                                        </p:attrNameLst>
                                      </p:cBhvr>
                                      <p:to>
                                        <p:strVal val="visible"/>
                                      </p:to>
                                    </p:set>
                                    <p:animEffect transition="in" filter="wipe(left)">
                                      <p:cBhvr>
                                        <p:cTn id="7" dur="75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a:xfrm>
            <a:off x="839788" y="1"/>
            <a:ext cx="10515600" cy="1393722"/>
          </a:xfrm>
        </p:spPr>
        <p:txBody>
          <a:bodyPr/>
          <a:lstStyle/>
          <a:p>
            <a:r>
              <a:rPr lang="en-US" dirty="0">
                <a:solidFill>
                  <a:schemeClr val="accent1"/>
                </a:solidFill>
              </a:rPr>
              <a:t>Well-functioning Healthcare </a:t>
            </a:r>
            <a:endParaRPr lang="fi-FI" dirty="0">
              <a:solidFill>
                <a:schemeClr val="accent1"/>
              </a:solidFill>
            </a:endParaRPr>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10" name="Sisällön paikkamerkki 9">
            <a:extLst>
              <a:ext uri="{FF2B5EF4-FFF2-40B4-BE49-F238E27FC236}">
                <a16:creationId xmlns:a16="http://schemas.microsoft.com/office/drawing/2014/main" id="{DC6C6521-116D-4EC8-80FE-B8BD8C95DDB0}"/>
              </a:ext>
            </a:extLst>
          </p:cNvPr>
          <p:cNvSpPr>
            <a:spLocks noGrp="1"/>
          </p:cNvSpPr>
          <p:nvPr>
            <p:ph sz="quarter" idx="4"/>
          </p:nvPr>
        </p:nvSpPr>
        <p:spPr>
          <a:xfrm>
            <a:off x="839787" y="1882588"/>
            <a:ext cx="4520883" cy="3090870"/>
          </a:xfrm>
        </p:spPr>
        <p:txBody>
          <a:bodyPr anchor="ctr">
            <a:normAutofit fontScale="92500" lnSpcReduction="10000"/>
          </a:bodyPr>
          <a:lstStyle/>
          <a:p>
            <a:r>
              <a:rPr lang="en-US" dirty="0">
                <a:solidFill>
                  <a:schemeClr val="accent1"/>
                </a:solidFill>
              </a:rPr>
              <a:t>5,6 million inhabitants</a:t>
            </a:r>
            <a:r>
              <a:rPr lang="en-US" baseline="30000" dirty="0">
                <a:solidFill>
                  <a:schemeClr val="accent1"/>
                </a:solidFill>
              </a:rPr>
              <a:t>1</a:t>
            </a:r>
          </a:p>
          <a:p>
            <a:r>
              <a:rPr lang="en-US" dirty="0">
                <a:solidFill>
                  <a:schemeClr val="accent1"/>
                </a:solidFill>
              </a:rPr>
              <a:t>Pharmaceutical industry investments have doubled since 2019</a:t>
            </a:r>
            <a:r>
              <a:rPr lang="en-US" baseline="30000" dirty="0">
                <a:solidFill>
                  <a:schemeClr val="accent1"/>
                </a:solidFill>
              </a:rPr>
              <a:t>2</a:t>
            </a:r>
          </a:p>
          <a:p>
            <a:r>
              <a:rPr lang="en-US" dirty="0">
                <a:solidFill>
                  <a:schemeClr val="accent1"/>
                </a:solidFill>
              </a:rPr>
              <a:t>Finnish Government is committed to the national target of raising Finland's R&amp;D expenditure to 4% of GDP by 2030</a:t>
            </a:r>
            <a:r>
              <a:rPr lang="en-US" baseline="30000" dirty="0">
                <a:solidFill>
                  <a:schemeClr val="accent1"/>
                </a:solidFill>
              </a:rPr>
              <a:t>3</a:t>
            </a:r>
          </a:p>
          <a:p>
            <a:r>
              <a:rPr lang="en-US" dirty="0">
                <a:solidFill>
                  <a:schemeClr val="accent1"/>
                </a:solidFill>
              </a:rPr>
              <a:t>A survey conducted in 2024 showed that clinical trials bring substantial benefits </a:t>
            </a:r>
            <a:br>
              <a:rPr lang="en-US" dirty="0">
                <a:solidFill>
                  <a:schemeClr val="accent1"/>
                </a:solidFill>
              </a:rPr>
            </a:br>
            <a:r>
              <a:rPr lang="en-US" dirty="0">
                <a:solidFill>
                  <a:schemeClr val="accent1"/>
                </a:solidFill>
              </a:rPr>
              <a:t>both to the patients and society: societal value of one clinical drug trial averages approximately €10 million</a:t>
            </a:r>
            <a:r>
              <a:rPr lang="en-US" baseline="30000" dirty="0">
                <a:solidFill>
                  <a:schemeClr val="accent1"/>
                </a:solidFill>
              </a:rPr>
              <a:t>4</a:t>
            </a: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en-US" dirty="0">
                <a:solidFill>
                  <a:schemeClr val="accent1"/>
                </a:solidFill>
              </a:rPr>
              <a:t>Electronic patient records</a:t>
            </a:r>
            <a:endParaRPr lang="fi-FI" dirty="0">
              <a:solidFill>
                <a:schemeClr val="accent1"/>
              </a:solidFill>
            </a:endParaRPr>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dirty="0" err="1"/>
              <a:t>Government</a:t>
            </a:r>
            <a:r>
              <a:rPr lang="fi-FI" dirty="0"/>
              <a:t> </a:t>
            </a:r>
            <a:r>
              <a:rPr lang="fi-FI" dirty="0" err="1"/>
              <a:t>backing</a:t>
            </a:r>
            <a:endParaRPr lang="fi-FI" dirty="0"/>
          </a:p>
        </p:txBody>
      </p:sp>
      <p:sp>
        <p:nvSpPr>
          <p:cNvPr id="15" name="Sisällön paikkamerkki 14">
            <a:extLst>
              <a:ext uri="{FF2B5EF4-FFF2-40B4-BE49-F238E27FC236}">
                <a16:creationId xmlns:a16="http://schemas.microsoft.com/office/drawing/2014/main" id="{1D9771D6-7464-56C8-FCA6-58E13CF0431A}"/>
              </a:ext>
            </a:extLst>
          </p:cNvPr>
          <p:cNvSpPr>
            <a:spLocks noGrp="1"/>
          </p:cNvSpPr>
          <p:nvPr>
            <p:ph sz="quarter" idx="17"/>
          </p:nvPr>
        </p:nvSpPr>
        <p:spPr>
          <a:xfrm>
            <a:off x="7040879" y="1882588"/>
            <a:ext cx="4520883" cy="2937062"/>
          </a:xfrm>
        </p:spPr>
        <p:txBody>
          <a:bodyPr/>
          <a:lstStyle/>
          <a:p>
            <a:r>
              <a:rPr lang="en-US" dirty="0">
                <a:solidFill>
                  <a:schemeClr val="accent1"/>
                </a:solidFill>
              </a:rPr>
              <a:t>Well-functioning collaboration with regulatory authorities – two-way communication with local authority and national ethics committee, authorities support study sponsors, academia and clinical trial sites in order to reach the common goals</a:t>
            </a:r>
          </a:p>
        </p:txBody>
      </p:sp>
      <p:sp>
        <p:nvSpPr>
          <p:cNvPr id="17" name="Tekstin paikkamerkki 16">
            <a:extLst>
              <a:ext uri="{FF2B5EF4-FFF2-40B4-BE49-F238E27FC236}">
                <a16:creationId xmlns:a16="http://schemas.microsoft.com/office/drawing/2014/main" id="{B967DAD8-6690-D90D-A3F7-8D7A3342B556}"/>
              </a:ext>
            </a:extLst>
          </p:cNvPr>
          <p:cNvSpPr>
            <a:spLocks noGrp="1"/>
          </p:cNvSpPr>
          <p:nvPr>
            <p:ph type="body" sz="quarter" idx="18"/>
          </p:nvPr>
        </p:nvSpPr>
        <p:spPr>
          <a:xfrm>
            <a:off x="272765" y="6465727"/>
            <a:ext cx="11646470" cy="255748"/>
          </a:xfrm>
        </p:spPr>
        <p:txBody>
          <a:bodyPr/>
          <a:lstStyle/>
          <a:p>
            <a:r>
              <a:rPr lang="en-US" dirty="0">
                <a:solidFill>
                  <a:schemeClr val="bg1"/>
                </a:solidFill>
              </a:rPr>
              <a:t>1. https://stat.fi/en/publication/clmixlq2e5fnt0bw60d4l2t7g 2. </a:t>
            </a:r>
            <a:r>
              <a:rPr lang="en-US" dirty="0">
                <a:solidFill>
                  <a:srgbClr val="7F7F7F"/>
                </a:solidFill>
                <a:hlinkClick r:id="rId4">
                  <a:extLst>
                    <a:ext uri="{A12FA001-AC4F-418D-AE19-62706E023703}">
                      <ahyp:hlinkClr xmlns:ahyp="http://schemas.microsoft.com/office/drawing/2018/hyperlinkcolor" val="tx"/>
                    </a:ext>
                  </a:extLst>
                </a:hlinkClick>
              </a:rPr>
              <a:t>Pharma Industry Finland investment survey 2023</a:t>
            </a:r>
            <a:r>
              <a:rPr lang="en-US" dirty="0">
                <a:solidFill>
                  <a:schemeClr val="bg1"/>
                </a:solidFill>
                <a:hlinkClick r:id="rId4">
                  <a:extLst>
                    <a:ext uri="{A12FA001-AC4F-418D-AE19-62706E023703}">
                      <ahyp:hlinkClr xmlns:ahyp="http://schemas.microsoft.com/office/drawing/2018/hyperlinkcolor" val="tx"/>
                    </a:ext>
                  </a:extLst>
                </a:hlinkClick>
              </a:rPr>
              <a:t> </a:t>
            </a:r>
            <a:r>
              <a:rPr lang="en-US" dirty="0">
                <a:solidFill>
                  <a:schemeClr val="bg1"/>
                </a:solidFill>
              </a:rPr>
              <a:t>3. Finnish Governmental program 2023 4. Study ”Value of Clinical Trials”, </a:t>
            </a:r>
            <a:r>
              <a:rPr lang="en-US" dirty="0">
                <a:solidFill>
                  <a:schemeClr val="bg1"/>
                </a:solidFill>
                <a:hlinkClick r:id="rId5">
                  <a:extLst>
                    <a:ext uri="{A12FA001-AC4F-418D-AE19-62706E023703}">
                      <ahyp:hlinkClr xmlns:ahyp="http://schemas.microsoft.com/office/drawing/2018/hyperlinkcolor" val="tx"/>
                    </a:ext>
                  </a:extLst>
                </a:hlinkClick>
              </a:rPr>
              <a:t>Pharma Industry Finland 2024</a:t>
            </a:r>
            <a:endParaRPr lang="fi-FI" dirty="0">
              <a:solidFill>
                <a:schemeClr val="bg1"/>
              </a:solidFill>
            </a:endParaRPr>
          </a:p>
        </p:txBody>
      </p:sp>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36228" y="5229603"/>
            <a:ext cx="406443" cy="612000"/>
          </a:xfrm>
          <a:prstGeom prst="rect">
            <a:avLst/>
          </a:prstGeom>
        </p:spPr>
      </p:pic>
      <p:pic>
        <p:nvPicPr>
          <p:cNvPr id="87" name="Kuva 86">
            <a:extLst>
              <a:ext uri="{FF2B5EF4-FFF2-40B4-BE49-F238E27FC236}">
                <a16:creationId xmlns:a16="http://schemas.microsoft.com/office/drawing/2014/main" id="{C3AE5B96-98EA-44E8-9151-8376527A59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06866" y="5229603"/>
            <a:ext cx="578268" cy="612000"/>
          </a:xfrm>
          <a:prstGeom prst="rect">
            <a:avLst/>
          </a:prstGeom>
        </p:spPr>
      </p:pic>
      <p:pic>
        <p:nvPicPr>
          <p:cNvPr id="2" name="Kuva 1">
            <a:extLst>
              <a:ext uri="{FF2B5EF4-FFF2-40B4-BE49-F238E27FC236}">
                <a16:creationId xmlns:a16="http://schemas.microsoft.com/office/drawing/2014/main" id="{94A5BFEE-EAB8-A7B1-F75F-8E01E713BAA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0178" y="5121206"/>
            <a:ext cx="608372" cy="720000"/>
          </a:xfrm>
          <a:prstGeom prst="rect">
            <a:avLst/>
          </a:prstGeom>
        </p:spPr>
      </p:pic>
      <p:pic>
        <p:nvPicPr>
          <p:cNvPr id="3" name="Kuva 2">
            <a:extLst>
              <a:ext uri="{FF2B5EF4-FFF2-40B4-BE49-F238E27FC236}">
                <a16:creationId xmlns:a16="http://schemas.microsoft.com/office/drawing/2014/main" id="{40E77352-3301-FD4A-8D5B-38A5A70DF2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18275" y="5229206"/>
            <a:ext cx="612000" cy="612000"/>
          </a:xfrm>
          <a:prstGeom prst="rect">
            <a:avLst/>
          </a:prstGeom>
        </p:spPr>
      </p:pic>
      <p:sp>
        <p:nvSpPr>
          <p:cNvPr id="9" name="Sisällön paikkamerkki 24">
            <a:extLst>
              <a:ext uri="{FF2B5EF4-FFF2-40B4-BE49-F238E27FC236}">
                <a16:creationId xmlns:a16="http://schemas.microsoft.com/office/drawing/2014/main" id="{B32F8D53-B8C6-A280-1DDC-1E27FE6757EB}"/>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Tree>
    <p:extLst>
      <p:ext uri="{BB962C8B-B14F-4D97-AF65-F5344CB8AC3E}">
        <p14:creationId xmlns:p14="http://schemas.microsoft.com/office/powerpoint/2010/main" val="781989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a:xfrm>
            <a:off x="839788" y="1"/>
            <a:ext cx="10515600" cy="1393722"/>
          </a:xfrm>
        </p:spPr>
        <p:txBody>
          <a:bodyPr/>
          <a:lstStyle/>
          <a:p>
            <a:r>
              <a:rPr lang="en-US" dirty="0">
                <a:solidFill>
                  <a:schemeClr val="accent1"/>
                </a:solidFill>
              </a:rPr>
              <a:t>Well-functioning Healthcare </a:t>
            </a:r>
            <a:endParaRPr lang="fi-FI" dirty="0">
              <a:solidFill>
                <a:schemeClr val="accent1"/>
              </a:solidFill>
            </a:endParaRPr>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en-US"/>
              <a:t>Electronic patient records</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a:t>Government backing</a:t>
            </a:r>
            <a:endParaRPr lang="fi-FI" dirty="0"/>
          </a:p>
        </p:txBody>
      </p:sp>
      <p:sp>
        <p:nvSpPr>
          <p:cNvPr id="17" name="Tekstin paikkamerkki 16">
            <a:extLst>
              <a:ext uri="{FF2B5EF4-FFF2-40B4-BE49-F238E27FC236}">
                <a16:creationId xmlns:a16="http://schemas.microsoft.com/office/drawing/2014/main" id="{B967DAD8-6690-D90D-A3F7-8D7A3342B556}"/>
              </a:ext>
            </a:extLst>
          </p:cNvPr>
          <p:cNvSpPr>
            <a:spLocks noGrp="1"/>
          </p:cNvSpPr>
          <p:nvPr>
            <p:ph type="body" sz="quarter" idx="18"/>
          </p:nvPr>
        </p:nvSpPr>
        <p:spPr>
          <a:xfrm>
            <a:off x="272765" y="6465727"/>
            <a:ext cx="11646470" cy="255748"/>
          </a:xfrm>
        </p:spPr>
        <p:txBody>
          <a:bodyPr>
            <a:normAutofit/>
          </a:bodyPr>
          <a:lstStyle/>
          <a:p>
            <a:endParaRPr lang="fi-FI" dirty="0">
              <a:solidFill>
                <a:schemeClr val="tx1">
                  <a:lumMod val="65000"/>
                  <a:lumOff val="35000"/>
                </a:schemeClr>
              </a:solidFill>
            </a:endParaRPr>
          </a:p>
        </p:txBody>
      </p:sp>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36228" y="5229603"/>
            <a:ext cx="406443" cy="612000"/>
          </a:xfrm>
          <a:prstGeom prst="rect">
            <a:avLst/>
          </a:prstGeom>
        </p:spPr>
      </p:pic>
      <p:pic>
        <p:nvPicPr>
          <p:cNvPr id="87" name="Kuva 86">
            <a:extLst>
              <a:ext uri="{FF2B5EF4-FFF2-40B4-BE49-F238E27FC236}">
                <a16:creationId xmlns:a16="http://schemas.microsoft.com/office/drawing/2014/main" id="{C3AE5B96-98EA-44E8-9151-8376527A59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6866" y="5229603"/>
            <a:ext cx="578268" cy="612000"/>
          </a:xfrm>
          <a:prstGeom prst="rect">
            <a:avLst/>
          </a:prstGeom>
        </p:spPr>
      </p:pic>
      <p:pic>
        <p:nvPicPr>
          <p:cNvPr id="20" name="Kuva 19" descr="Kuva, joka sisältää kohteen teksti, Fontti, juliste, kuvakaappaus&#10;&#10;Kuvaus luotu automaattisesti">
            <a:extLst>
              <a:ext uri="{FF2B5EF4-FFF2-40B4-BE49-F238E27FC236}">
                <a16:creationId xmlns:a16="http://schemas.microsoft.com/office/drawing/2014/main" id="{F80621AA-6865-AD24-7B9F-15CE5C684F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1882" y="3030216"/>
            <a:ext cx="1172718" cy="1667371"/>
          </a:xfrm>
          <a:prstGeom prst="rect">
            <a:avLst/>
          </a:prstGeom>
        </p:spPr>
      </p:pic>
      <p:pic>
        <p:nvPicPr>
          <p:cNvPr id="2" name="Kuva 1">
            <a:extLst>
              <a:ext uri="{FF2B5EF4-FFF2-40B4-BE49-F238E27FC236}">
                <a16:creationId xmlns:a16="http://schemas.microsoft.com/office/drawing/2014/main" id="{1B6EAB6F-1CF5-D0C1-4F85-36807B8B8D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8275" y="5229206"/>
            <a:ext cx="612000" cy="612000"/>
          </a:xfrm>
          <a:prstGeom prst="rect">
            <a:avLst/>
          </a:prstGeom>
        </p:spPr>
      </p:pic>
      <p:pic>
        <p:nvPicPr>
          <p:cNvPr id="3" name="Kuva 2">
            <a:extLst>
              <a:ext uri="{FF2B5EF4-FFF2-40B4-BE49-F238E27FC236}">
                <a16:creationId xmlns:a16="http://schemas.microsoft.com/office/drawing/2014/main" id="{85527CC3-C678-68A0-36F7-BC80136AAB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0178" y="5121206"/>
            <a:ext cx="608372" cy="720000"/>
          </a:xfrm>
          <a:prstGeom prst="rect">
            <a:avLst/>
          </a:prstGeom>
        </p:spPr>
      </p:pic>
      <p:sp>
        <p:nvSpPr>
          <p:cNvPr id="8" name="Sisällön paikkamerkki 24">
            <a:extLst>
              <a:ext uri="{FF2B5EF4-FFF2-40B4-BE49-F238E27FC236}">
                <a16:creationId xmlns:a16="http://schemas.microsoft.com/office/drawing/2014/main" id="{5561DFE0-DAE0-920E-0458-1D0E3E312F3B}"/>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
        <p:nvSpPr>
          <p:cNvPr id="9" name="Sisällön paikkamerkki 9">
            <a:extLst>
              <a:ext uri="{FF2B5EF4-FFF2-40B4-BE49-F238E27FC236}">
                <a16:creationId xmlns:a16="http://schemas.microsoft.com/office/drawing/2014/main" id="{FB46D787-980C-3CB7-E3C2-6D48E1F7EC02}"/>
              </a:ext>
            </a:extLst>
          </p:cNvPr>
          <p:cNvSpPr txBox="1">
            <a:spLocks/>
          </p:cNvSpPr>
          <p:nvPr/>
        </p:nvSpPr>
        <p:spPr>
          <a:xfrm>
            <a:off x="6666429" y="1882588"/>
            <a:ext cx="3849171" cy="29368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rPr>
              <a:t>Finnish study participants are</a:t>
            </a:r>
          </a:p>
          <a:p>
            <a:pPr marL="457200" lvl="1" indent="0">
              <a:buFont typeface="Arial" panose="020B0604020202020204" pitchFamily="34" charset="0"/>
              <a:buNone/>
            </a:pPr>
            <a:r>
              <a:rPr lang="en-US" dirty="0">
                <a:solidFill>
                  <a:schemeClr val="accent1"/>
                </a:solidFill>
              </a:rPr>
              <a:t>Committed</a:t>
            </a:r>
          </a:p>
          <a:p>
            <a:pPr lvl="1"/>
            <a:r>
              <a:rPr lang="en-US" dirty="0">
                <a:solidFill>
                  <a:schemeClr val="accent1"/>
                </a:solidFill>
              </a:rPr>
              <a:t>willing to travel to the clinical </a:t>
            </a:r>
            <a:br>
              <a:rPr lang="en-US" dirty="0">
                <a:solidFill>
                  <a:schemeClr val="accent1"/>
                </a:solidFill>
              </a:rPr>
            </a:br>
            <a:r>
              <a:rPr lang="en-US" dirty="0">
                <a:solidFill>
                  <a:schemeClr val="accent1"/>
                </a:solidFill>
              </a:rPr>
              <a:t>trial site from other parts </a:t>
            </a:r>
            <a:br>
              <a:rPr lang="en-US" dirty="0">
                <a:solidFill>
                  <a:schemeClr val="accent1"/>
                </a:solidFill>
              </a:rPr>
            </a:br>
            <a:r>
              <a:rPr lang="en-US" dirty="0">
                <a:solidFill>
                  <a:schemeClr val="accent1"/>
                </a:solidFill>
              </a:rPr>
              <a:t>of the country</a:t>
            </a:r>
          </a:p>
          <a:p>
            <a:pPr marL="457200" lvl="1" indent="0">
              <a:buFont typeface="Arial" panose="020B0604020202020204" pitchFamily="34" charset="0"/>
              <a:buNone/>
            </a:pPr>
            <a:r>
              <a:rPr lang="en-US" dirty="0">
                <a:solidFill>
                  <a:schemeClr val="accent1"/>
                </a:solidFill>
              </a:rPr>
              <a:t>Digital-savvy</a:t>
            </a:r>
          </a:p>
          <a:p>
            <a:pPr lvl="1"/>
            <a:r>
              <a:rPr lang="en-US" dirty="0">
                <a:solidFill>
                  <a:schemeClr val="accent1"/>
                </a:solidFill>
              </a:rPr>
              <a:t>actively seeking information about recruiting studies from </a:t>
            </a:r>
            <a:br>
              <a:rPr lang="en-US" dirty="0">
                <a:solidFill>
                  <a:schemeClr val="accent1"/>
                </a:solidFill>
              </a:rPr>
            </a:br>
            <a:r>
              <a:rPr lang="en-US" dirty="0">
                <a:solidFill>
                  <a:schemeClr val="accent1"/>
                </a:solidFill>
              </a:rPr>
              <a:t>the websites of centers and authorities</a:t>
            </a:r>
          </a:p>
        </p:txBody>
      </p:sp>
      <p:sp>
        <p:nvSpPr>
          <p:cNvPr id="11" name="Sisällön paikkamerkki 14">
            <a:extLst>
              <a:ext uri="{FF2B5EF4-FFF2-40B4-BE49-F238E27FC236}">
                <a16:creationId xmlns:a16="http://schemas.microsoft.com/office/drawing/2014/main" id="{0F11D771-523B-FDDA-DCC0-B09A2FD88253}"/>
              </a:ext>
            </a:extLst>
          </p:cNvPr>
          <p:cNvSpPr txBox="1">
            <a:spLocks/>
          </p:cNvSpPr>
          <p:nvPr/>
        </p:nvSpPr>
        <p:spPr>
          <a:xfrm>
            <a:off x="830850" y="1882588"/>
            <a:ext cx="4185150" cy="29370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rPr>
              <a:t>Strong Nordic collaboration in several therapeutic areas (Denmark, Finland, Sweden, Norway = </a:t>
            </a:r>
            <a:br>
              <a:rPr lang="en-US" dirty="0">
                <a:solidFill>
                  <a:schemeClr val="accent1"/>
                </a:solidFill>
              </a:rPr>
            </a:br>
            <a:r>
              <a:rPr lang="en-US" dirty="0">
                <a:solidFill>
                  <a:schemeClr val="accent1"/>
                </a:solidFill>
              </a:rPr>
              <a:t>28 million inhabitants)</a:t>
            </a:r>
          </a:p>
          <a:p>
            <a:r>
              <a:rPr lang="en-US" dirty="0">
                <a:solidFill>
                  <a:schemeClr val="accent1"/>
                </a:solidFill>
              </a:rPr>
              <a:t>Finnish university hospitals rank high in Newsweek 2024 listing (2400 hospitals, across 30 countries), e.g.</a:t>
            </a:r>
          </a:p>
          <a:p>
            <a:pPr lvl="1"/>
            <a:r>
              <a:rPr lang="en-US" dirty="0">
                <a:solidFill>
                  <a:schemeClr val="accent1"/>
                </a:solidFill>
              </a:rPr>
              <a:t>50. Helsinki</a:t>
            </a:r>
          </a:p>
          <a:p>
            <a:pPr lvl="1"/>
            <a:r>
              <a:rPr lang="en-US" dirty="0">
                <a:solidFill>
                  <a:schemeClr val="accent1"/>
                </a:solidFill>
              </a:rPr>
              <a:t>121. Turku</a:t>
            </a:r>
          </a:p>
          <a:p>
            <a:pPr lvl="1"/>
            <a:r>
              <a:rPr lang="en-US" dirty="0">
                <a:solidFill>
                  <a:schemeClr val="accent1"/>
                </a:solidFill>
              </a:rPr>
              <a:t>126. Tampere</a:t>
            </a:r>
          </a:p>
        </p:txBody>
      </p:sp>
      <p:sp>
        <p:nvSpPr>
          <p:cNvPr id="18" name="Suorakulmio 17">
            <a:hlinkClick r:id="rId15"/>
            <a:extLst>
              <a:ext uri="{FF2B5EF4-FFF2-40B4-BE49-F238E27FC236}">
                <a16:creationId xmlns:a16="http://schemas.microsoft.com/office/drawing/2014/main" id="{A00B3731-35A7-A915-CAD4-19F3D65422DC}"/>
              </a:ext>
            </a:extLst>
          </p:cNvPr>
          <p:cNvSpPr/>
          <p:nvPr/>
        </p:nvSpPr>
        <p:spPr>
          <a:xfrm>
            <a:off x="5089655" y="2941021"/>
            <a:ext cx="1297172" cy="18295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0518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a:xfrm>
            <a:off x="839788" y="1"/>
            <a:ext cx="10515600" cy="1393722"/>
          </a:xfrm>
        </p:spPr>
        <p:txBody>
          <a:bodyPr/>
          <a:lstStyle/>
          <a:p>
            <a:r>
              <a:rPr lang="en-US" dirty="0"/>
              <a:t>Finnish Population, Public Diseases</a:t>
            </a:r>
            <a:endParaRPr lang="fi-FI" dirty="0"/>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2" name="Sisällön paikkamerkki 1">
            <a:extLst>
              <a:ext uri="{FF2B5EF4-FFF2-40B4-BE49-F238E27FC236}">
                <a16:creationId xmlns:a16="http://schemas.microsoft.com/office/drawing/2014/main" id="{951F0A00-2889-15CB-0693-D17DD9215F14}"/>
              </a:ext>
            </a:extLst>
          </p:cNvPr>
          <p:cNvSpPr>
            <a:spLocks noGrp="1"/>
          </p:cNvSpPr>
          <p:nvPr>
            <p:ph sz="quarter" idx="4"/>
          </p:nvPr>
        </p:nvSpPr>
        <p:spPr>
          <a:xfrm>
            <a:off x="414088" y="2612948"/>
            <a:ext cx="3600000" cy="2685788"/>
          </a:xfrm>
        </p:spPr>
        <p:txBody>
          <a:bodyPr>
            <a:normAutofit/>
          </a:bodyPr>
          <a:lstStyle/>
          <a:p>
            <a:r>
              <a:rPr lang="en-US" dirty="0"/>
              <a:t>There are over 35,000 new cases annually, and more than 13,000 cancer deaths. </a:t>
            </a:r>
          </a:p>
          <a:p>
            <a:r>
              <a:rPr lang="en-US" dirty="0"/>
              <a:t>Various tumors were the most common cause of death among working-age Finns and the second most common cause of death among all Finns in 2020. </a:t>
            </a:r>
          </a:p>
          <a:p>
            <a:r>
              <a:rPr lang="en-US" dirty="0"/>
              <a:t>As the population ages, more people are developing cancer, and it is predicted that by 2035 there will be over 30% more new cancer cases, approximately 46,000.</a:t>
            </a:r>
            <a:endParaRPr lang="fi-FI" dirty="0"/>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en-US"/>
              <a:t>Electronic patient records</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a:t>Government backing</a:t>
            </a:r>
            <a:endParaRPr lang="fi-FI" dirty="0"/>
          </a:p>
        </p:txBody>
      </p:sp>
      <p:sp>
        <p:nvSpPr>
          <p:cNvPr id="3" name="Sisällön paikkamerkki 2">
            <a:extLst>
              <a:ext uri="{FF2B5EF4-FFF2-40B4-BE49-F238E27FC236}">
                <a16:creationId xmlns:a16="http://schemas.microsoft.com/office/drawing/2014/main" id="{FF886332-AF98-ED33-FCAD-0C39451F2DF5}"/>
              </a:ext>
            </a:extLst>
          </p:cNvPr>
          <p:cNvSpPr>
            <a:spLocks noGrp="1"/>
          </p:cNvSpPr>
          <p:nvPr>
            <p:ph sz="quarter" idx="17"/>
          </p:nvPr>
        </p:nvSpPr>
        <p:spPr>
          <a:xfrm>
            <a:off x="4296000" y="2612949"/>
            <a:ext cx="3600000" cy="2685788"/>
          </a:xfrm>
        </p:spPr>
        <p:txBody>
          <a:bodyPr>
            <a:normAutofit/>
          </a:bodyPr>
          <a:lstStyle/>
          <a:p>
            <a:r>
              <a:rPr lang="en-US" dirty="0"/>
              <a:t>Cardiovascular diseases cause almost half</a:t>
            </a:r>
            <a:br>
              <a:rPr lang="en-US" dirty="0"/>
            </a:br>
            <a:r>
              <a:rPr lang="en-US" dirty="0"/>
              <a:t>of all deaths among people of working age in </a:t>
            </a:r>
            <a:br>
              <a:rPr lang="en-US" dirty="0"/>
            </a:br>
            <a:r>
              <a:rPr lang="en-US" dirty="0"/>
              <a:t>Finland.</a:t>
            </a:r>
          </a:p>
          <a:p>
            <a:r>
              <a:rPr lang="en-US" dirty="0"/>
              <a:t>In 2018, about 173,000 Finns had a special </a:t>
            </a:r>
            <a:r>
              <a:rPr lang="en-US" dirty="0" err="1"/>
              <a:t>rightto</a:t>
            </a:r>
            <a:r>
              <a:rPr lang="en-US" dirty="0"/>
              <a:t> reimbursement for coronary heart disease.</a:t>
            </a:r>
          </a:p>
          <a:p>
            <a:r>
              <a:rPr lang="en-US" dirty="0"/>
              <a:t>Every other adult has either an antihypertensive medication or increased blood pressure. This means more than 2 million people.</a:t>
            </a:r>
          </a:p>
          <a:p>
            <a:r>
              <a:rPr lang="en-US" dirty="0"/>
              <a:t>More than 3 million Finns suffer from lipid disorders, i.e. they have either raised blood cholesterol or use cholesterol medication.</a:t>
            </a:r>
            <a:endParaRPr lang="fi-FI" dirty="0"/>
          </a:p>
        </p:txBody>
      </p:sp>
      <p:sp>
        <p:nvSpPr>
          <p:cNvPr id="17" name="Tekstin paikkamerkki 16">
            <a:extLst>
              <a:ext uri="{FF2B5EF4-FFF2-40B4-BE49-F238E27FC236}">
                <a16:creationId xmlns:a16="http://schemas.microsoft.com/office/drawing/2014/main" id="{B967DAD8-6690-D90D-A3F7-8D7A3342B556}"/>
              </a:ext>
            </a:extLst>
          </p:cNvPr>
          <p:cNvSpPr>
            <a:spLocks noGrp="1"/>
          </p:cNvSpPr>
          <p:nvPr>
            <p:ph type="body" sz="quarter" idx="18"/>
          </p:nvPr>
        </p:nvSpPr>
        <p:spPr>
          <a:xfrm>
            <a:off x="272765" y="6465727"/>
            <a:ext cx="11646470" cy="255748"/>
          </a:xfrm>
        </p:spPr>
        <p:txBody>
          <a:bodyPr/>
          <a:lstStyle/>
          <a:p>
            <a:r>
              <a:rPr lang="en-US" dirty="0">
                <a:solidFill>
                  <a:schemeClr val="tx1">
                    <a:lumMod val="65000"/>
                    <a:lumOff val="35000"/>
                  </a:schemeClr>
                </a:solidFill>
              </a:rPr>
              <a:t>Finnish Institute for Health and Welfare (THL), mostly from </a:t>
            </a:r>
            <a:r>
              <a:rPr lang="en-US" dirty="0" err="1">
                <a:solidFill>
                  <a:schemeClr val="tx1">
                    <a:lumMod val="65000"/>
                    <a:lumOff val="35000"/>
                  </a:schemeClr>
                </a:solidFill>
              </a:rPr>
              <a:t>Terve</a:t>
            </a:r>
            <a:r>
              <a:rPr lang="en-US" dirty="0">
                <a:solidFill>
                  <a:schemeClr val="tx1">
                    <a:lumMod val="65000"/>
                    <a:lumOff val="35000"/>
                  </a:schemeClr>
                </a:solidFill>
              </a:rPr>
              <a:t> Suomi 2023 report.</a:t>
            </a:r>
            <a:endParaRPr lang="fi-FI" dirty="0">
              <a:solidFill>
                <a:schemeClr val="tx1">
                  <a:lumMod val="65000"/>
                  <a:lumOff val="35000"/>
                </a:schemeClr>
              </a:solidFill>
            </a:endParaRPr>
          </a:p>
        </p:txBody>
      </p:sp>
      <p:sp>
        <p:nvSpPr>
          <p:cNvPr id="4" name="Sisällön paikkamerkki 3">
            <a:extLst>
              <a:ext uri="{FF2B5EF4-FFF2-40B4-BE49-F238E27FC236}">
                <a16:creationId xmlns:a16="http://schemas.microsoft.com/office/drawing/2014/main" id="{6119ABA1-0490-3B8F-D491-E30F1E8576E7}"/>
              </a:ext>
            </a:extLst>
          </p:cNvPr>
          <p:cNvSpPr>
            <a:spLocks noGrp="1"/>
          </p:cNvSpPr>
          <p:nvPr>
            <p:ph sz="quarter" idx="19"/>
          </p:nvPr>
        </p:nvSpPr>
        <p:spPr>
          <a:xfrm>
            <a:off x="8177213" y="2612660"/>
            <a:ext cx="2159000" cy="2686050"/>
          </a:xfrm>
        </p:spPr>
        <p:txBody>
          <a:bodyPr>
            <a:normAutofit/>
          </a:bodyPr>
          <a:lstStyle/>
          <a:p>
            <a:r>
              <a:rPr lang="en-US" dirty="0"/>
              <a:t>In Finnish population 14% of men and 10% of women have type 2 diabetes. </a:t>
            </a:r>
          </a:p>
          <a:p>
            <a:r>
              <a:rPr lang="en-US" dirty="0"/>
              <a:t>Type 1 diabetes is more common in Finland than in any other country, apparently due to the Finnish genetic heritage. Approximately 50,000 people suffer from type</a:t>
            </a:r>
            <a:br>
              <a:rPr lang="en-US" dirty="0"/>
            </a:br>
            <a:r>
              <a:rPr lang="en-US" dirty="0"/>
              <a:t>1 diabetes.</a:t>
            </a:r>
            <a:endParaRPr lang="fi-FI" dirty="0"/>
          </a:p>
        </p:txBody>
      </p:sp>
      <p:sp>
        <p:nvSpPr>
          <p:cNvPr id="6" name="Sisällön paikkamerkki 5">
            <a:extLst>
              <a:ext uri="{FF2B5EF4-FFF2-40B4-BE49-F238E27FC236}">
                <a16:creationId xmlns:a16="http://schemas.microsoft.com/office/drawing/2014/main" id="{EEDB7DAF-711F-81BF-123F-99A8139CBCE3}"/>
              </a:ext>
            </a:extLst>
          </p:cNvPr>
          <p:cNvSpPr>
            <a:spLocks noGrp="1"/>
          </p:cNvSpPr>
          <p:nvPr>
            <p:ph sz="quarter" idx="20"/>
          </p:nvPr>
        </p:nvSpPr>
        <p:spPr>
          <a:xfrm>
            <a:off x="414088" y="1747564"/>
            <a:ext cx="3600000" cy="831024"/>
          </a:xfrm>
        </p:spPr>
        <p:txBody>
          <a:bodyPr/>
          <a:lstStyle/>
          <a:p>
            <a:r>
              <a:rPr lang="fi-FI"/>
              <a:t>Cancer</a:t>
            </a:r>
            <a:endParaRPr lang="fi-FI" dirty="0"/>
          </a:p>
        </p:txBody>
      </p:sp>
      <p:sp>
        <p:nvSpPr>
          <p:cNvPr id="7" name="Sisällön paikkamerkki 6">
            <a:extLst>
              <a:ext uri="{FF2B5EF4-FFF2-40B4-BE49-F238E27FC236}">
                <a16:creationId xmlns:a16="http://schemas.microsoft.com/office/drawing/2014/main" id="{A7A4ED87-8638-6629-C097-9550F2A85AEA}"/>
              </a:ext>
            </a:extLst>
          </p:cNvPr>
          <p:cNvSpPr>
            <a:spLocks noGrp="1"/>
          </p:cNvSpPr>
          <p:nvPr>
            <p:ph sz="quarter" idx="21"/>
          </p:nvPr>
        </p:nvSpPr>
        <p:spPr>
          <a:xfrm>
            <a:off x="4296000" y="1747565"/>
            <a:ext cx="3600000" cy="831024"/>
          </a:xfrm>
        </p:spPr>
        <p:txBody>
          <a:bodyPr/>
          <a:lstStyle/>
          <a:p>
            <a:r>
              <a:rPr lang="fi-FI" dirty="0" err="1"/>
              <a:t>Cardiovascular</a:t>
            </a:r>
            <a:r>
              <a:rPr lang="fi-FI" dirty="0"/>
              <a:t> </a:t>
            </a:r>
            <a:r>
              <a:rPr lang="fi-FI" dirty="0" err="1"/>
              <a:t>diseases</a:t>
            </a:r>
            <a:endParaRPr lang="fi-FI" dirty="0"/>
          </a:p>
        </p:txBody>
      </p:sp>
      <p:sp>
        <p:nvSpPr>
          <p:cNvPr id="8" name="Sisällön paikkamerkki 7">
            <a:extLst>
              <a:ext uri="{FF2B5EF4-FFF2-40B4-BE49-F238E27FC236}">
                <a16:creationId xmlns:a16="http://schemas.microsoft.com/office/drawing/2014/main" id="{E4EFE020-1CB5-1F3E-1CFB-B797EAE9D26C}"/>
              </a:ext>
            </a:extLst>
          </p:cNvPr>
          <p:cNvSpPr>
            <a:spLocks noGrp="1"/>
          </p:cNvSpPr>
          <p:nvPr>
            <p:ph sz="quarter" idx="22"/>
          </p:nvPr>
        </p:nvSpPr>
        <p:spPr>
          <a:xfrm>
            <a:off x="8177913" y="1747564"/>
            <a:ext cx="3600000" cy="831024"/>
          </a:xfrm>
        </p:spPr>
        <p:txBody>
          <a:bodyPr/>
          <a:lstStyle/>
          <a:p>
            <a:r>
              <a:rPr lang="fi-FI"/>
              <a:t>Diabetes</a:t>
            </a:r>
            <a:endParaRPr lang="fi-FI" dirty="0"/>
          </a:p>
        </p:txBody>
      </p:sp>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36228" y="5229603"/>
            <a:ext cx="406443" cy="612000"/>
          </a:xfrm>
          <a:prstGeom prst="rect">
            <a:avLst/>
          </a:prstGeom>
        </p:spPr>
      </p:pic>
      <p:pic>
        <p:nvPicPr>
          <p:cNvPr id="87" name="Kuva 86">
            <a:extLst>
              <a:ext uri="{FF2B5EF4-FFF2-40B4-BE49-F238E27FC236}">
                <a16:creationId xmlns:a16="http://schemas.microsoft.com/office/drawing/2014/main" id="{C3AE5B96-98EA-44E8-9151-8376527A59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6866" y="5229603"/>
            <a:ext cx="578268" cy="612000"/>
          </a:xfrm>
          <a:prstGeom prst="rect">
            <a:avLst/>
          </a:prstGeom>
        </p:spPr>
      </p:pic>
      <p:pic>
        <p:nvPicPr>
          <p:cNvPr id="77" name="Kuva 76">
            <a:extLst>
              <a:ext uri="{FF2B5EF4-FFF2-40B4-BE49-F238E27FC236}">
                <a16:creationId xmlns:a16="http://schemas.microsoft.com/office/drawing/2014/main" id="{E9223E8D-5FB6-1867-9EE5-FCF1F05C63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8275" y="5229206"/>
            <a:ext cx="612000" cy="612000"/>
          </a:xfrm>
          <a:prstGeom prst="rect">
            <a:avLst/>
          </a:prstGeom>
        </p:spPr>
      </p:pic>
      <p:pic>
        <p:nvPicPr>
          <p:cNvPr id="78" name="Kuva 77">
            <a:extLst>
              <a:ext uri="{FF2B5EF4-FFF2-40B4-BE49-F238E27FC236}">
                <a16:creationId xmlns:a16="http://schemas.microsoft.com/office/drawing/2014/main" id="{A9816BB3-E889-9EDD-3276-31D9CEA820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0178" y="5121206"/>
            <a:ext cx="608372" cy="720000"/>
          </a:xfrm>
          <a:prstGeom prst="rect">
            <a:avLst/>
          </a:prstGeom>
        </p:spPr>
      </p:pic>
      <p:pic>
        <p:nvPicPr>
          <p:cNvPr id="12" name="Kuva 11">
            <a:extLst>
              <a:ext uri="{FF2B5EF4-FFF2-40B4-BE49-F238E27FC236}">
                <a16:creationId xmlns:a16="http://schemas.microsoft.com/office/drawing/2014/main" id="{E151C635-E2BB-4C3C-DBE5-F9CB747F40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58967" y="1654670"/>
            <a:ext cx="612000" cy="564400"/>
          </a:xfrm>
          <a:prstGeom prst="rect">
            <a:avLst/>
          </a:prstGeom>
        </p:spPr>
      </p:pic>
      <p:pic>
        <p:nvPicPr>
          <p:cNvPr id="9" name="Kuva 8">
            <a:extLst>
              <a:ext uri="{FF2B5EF4-FFF2-40B4-BE49-F238E27FC236}">
                <a16:creationId xmlns:a16="http://schemas.microsoft.com/office/drawing/2014/main" id="{13EB071E-4AF6-28BD-D187-5D29865955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1149" y="1594028"/>
            <a:ext cx="587905" cy="645970"/>
          </a:xfrm>
          <a:prstGeom prst="rect">
            <a:avLst/>
          </a:prstGeom>
        </p:spPr>
      </p:pic>
      <p:pic>
        <p:nvPicPr>
          <p:cNvPr id="18" name="Kuva 17">
            <a:extLst>
              <a:ext uri="{FF2B5EF4-FFF2-40B4-BE49-F238E27FC236}">
                <a16:creationId xmlns:a16="http://schemas.microsoft.com/office/drawing/2014/main" id="{962613FE-42EE-FC2E-4166-B533082DAA4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61725" y="1629492"/>
            <a:ext cx="417499" cy="589577"/>
          </a:xfrm>
          <a:prstGeom prst="rect">
            <a:avLst/>
          </a:prstGeom>
        </p:spPr>
      </p:pic>
      <p:sp>
        <p:nvSpPr>
          <p:cNvPr id="13" name="Sisällön paikkamerkki 24">
            <a:extLst>
              <a:ext uri="{FF2B5EF4-FFF2-40B4-BE49-F238E27FC236}">
                <a16:creationId xmlns:a16="http://schemas.microsoft.com/office/drawing/2014/main" id="{592D7DE2-F21F-DAD4-FB0B-81420F9E038A}"/>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Tree>
    <p:extLst>
      <p:ext uri="{BB962C8B-B14F-4D97-AF65-F5344CB8AC3E}">
        <p14:creationId xmlns:p14="http://schemas.microsoft.com/office/powerpoint/2010/main" val="266769639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p:txBody>
          <a:bodyPr/>
          <a:lstStyle/>
          <a:p>
            <a:r>
              <a:rPr lang="en-US" dirty="0"/>
              <a:t>Finnish Population, Public Diseases</a:t>
            </a:r>
            <a:endParaRPr lang="fi-FI" dirty="0"/>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p:txBody>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2" name="Sisällön paikkamerkki 1">
            <a:extLst>
              <a:ext uri="{FF2B5EF4-FFF2-40B4-BE49-F238E27FC236}">
                <a16:creationId xmlns:a16="http://schemas.microsoft.com/office/drawing/2014/main" id="{951F0A00-2889-15CB-0693-D17DD9215F14}"/>
              </a:ext>
            </a:extLst>
          </p:cNvPr>
          <p:cNvSpPr>
            <a:spLocks noGrp="1"/>
          </p:cNvSpPr>
          <p:nvPr>
            <p:ph sz="quarter" idx="4"/>
          </p:nvPr>
        </p:nvSpPr>
        <p:spPr>
          <a:xfrm>
            <a:off x="430275" y="2665829"/>
            <a:ext cx="3514088" cy="2685788"/>
          </a:xfrm>
        </p:spPr>
        <p:txBody>
          <a:bodyPr>
            <a:normAutofit/>
          </a:bodyPr>
          <a:lstStyle/>
          <a:p>
            <a:r>
              <a:rPr lang="en-US" sz="1600" dirty="0">
                <a:effectLst>
                  <a:outerShdw blurRad="50800" dist="38100" dir="2700000" algn="tl" rotWithShape="0">
                    <a:prstClr val="black">
                      <a:alpha val="40000"/>
                    </a:prstClr>
                  </a:outerShdw>
                </a:effectLst>
              </a:rPr>
              <a:t>30% of women and 27% of men have obesity in Finland.</a:t>
            </a:r>
            <a:r>
              <a:rPr lang="en-US" sz="1600" baseline="30000" dirty="0">
                <a:effectLst>
                  <a:outerShdw blurRad="50800" dist="38100" dir="2700000" algn="tl" rotWithShape="0">
                    <a:prstClr val="black">
                      <a:alpha val="40000"/>
                    </a:prstClr>
                  </a:outerShdw>
                </a:effectLst>
              </a:rPr>
              <a:t>1</a:t>
            </a:r>
          </a:p>
          <a:p>
            <a:r>
              <a:rPr lang="fi-FI" sz="1600" dirty="0" err="1">
                <a:effectLst>
                  <a:outerShdw blurRad="50800" dist="38100" dir="2700000" algn="tl" rotWithShape="0">
                    <a:prstClr val="black">
                      <a:alpha val="40000"/>
                    </a:prstClr>
                  </a:outerShdw>
                </a:effectLst>
              </a:rPr>
              <a:t>Obesity</a:t>
            </a:r>
            <a:r>
              <a:rPr lang="fi-FI" sz="1600" dirty="0">
                <a:effectLst>
                  <a:outerShdw blurRad="50800" dist="38100" dir="2700000" algn="tl" rotWithShape="0">
                    <a:prstClr val="black">
                      <a:alpha val="40000"/>
                    </a:prstClr>
                  </a:outerShdw>
                </a:effectLst>
              </a:rPr>
              <a:t> is </a:t>
            </a:r>
            <a:r>
              <a:rPr lang="fi-FI" sz="1600" dirty="0" err="1">
                <a:effectLst>
                  <a:outerShdw blurRad="50800" dist="38100" dir="2700000" algn="tl" rotWithShape="0">
                    <a:prstClr val="black">
                      <a:alpha val="40000"/>
                    </a:prstClr>
                  </a:outerShdw>
                </a:effectLst>
              </a:rPr>
              <a:t>most</a:t>
            </a:r>
            <a:r>
              <a:rPr lang="fi-FI" sz="1600" dirty="0">
                <a:effectLst>
                  <a:outerShdw blurRad="50800" dist="38100" dir="2700000" algn="tl" rotWithShape="0">
                    <a:prstClr val="black">
                      <a:alpha val="40000"/>
                    </a:prstClr>
                  </a:outerShdw>
                </a:effectLst>
              </a:rPr>
              <a:t> </a:t>
            </a:r>
            <a:r>
              <a:rPr lang="fi-FI" sz="1600" dirty="0" err="1">
                <a:effectLst>
                  <a:outerShdw blurRad="50800" dist="38100" dir="2700000" algn="tl" rotWithShape="0">
                    <a:prstClr val="black">
                      <a:alpha val="40000"/>
                    </a:prstClr>
                  </a:outerShdw>
                </a:effectLst>
              </a:rPr>
              <a:t>common</a:t>
            </a:r>
            <a:r>
              <a:rPr lang="fi-FI" sz="1600" dirty="0">
                <a:effectLst>
                  <a:outerShdw blurRad="50800" dist="38100" dir="2700000" algn="tl" rotWithShape="0">
                    <a:prstClr val="black">
                      <a:alpha val="40000"/>
                    </a:prstClr>
                  </a:outerShdw>
                </a:effectLst>
              </a:rPr>
              <a:t> </a:t>
            </a:r>
            <a:r>
              <a:rPr lang="fi-FI" sz="1600" dirty="0" err="1">
                <a:effectLst>
                  <a:outerShdw blurRad="50800" dist="38100" dir="2700000" algn="tl" rotWithShape="0">
                    <a:prstClr val="black">
                      <a:alpha val="40000"/>
                    </a:prstClr>
                  </a:outerShdw>
                </a:effectLst>
              </a:rPr>
              <a:t>among</a:t>
            </a:r>
            <a:r>
              <a:rPr lang="fi-FI" sz="1600" dirty="0">
                <a:effectLst>
                  <a:outerShdw blurRad="50800" dist="38100" dir="2700000" algn="tl" rotWithShape="0">
                    <a:prstClr val="black">
                      <a:alpha val="40000"/>
                    </a:prstClr>
                  </a:outerShdw>
                </a:effectLst>
              </a:rPr>
              <a:t> 40–64-year-olds, </a:t>
            </a:r>
            <a:r>
              <a:rPr lang="fi-FI" sz="1600" dirty="0" err="1">
                <a:effectLst>
                  <a:outerShdw blurRad="50800" dist="38100" dir="2700000" algn="tl" rotWithShape="0">
                    <a:prstClr val="black">
                      <a:alpha val="40000"/>
                    </a:prstClr>
                  </a:outerShdw>
                </a:effectLst>
              </a:rPr>
              <a:t>one-third</a:t>
            </a:r>
            <a:r>
              <a:rPr lang="fi-FI" sz="1600" dirty="0">
                <a:effectLst>
                  <a:outerShdw blurRad="50800" dist="38100" dir="2700000" algn="tl" rotWithShape="0">
                    <a:prstClr val="black">
                      <a:alpha val="40000"/>
                    </a:prstClr>
                  </a:outerShdw>
                </a:effectLst>
              </a:rPr>
              <a:t> </a:t>
            </a:r>
            <a:br>
              <a:rPr lang="fi-FI" sz="1600" dirty="0">
                <a:effectLst>
                  <a:outerShdw blurRad="50800" dist="38100" dir="2700000" algn="tl" rotWithShape="0">
                    <a:prstClr val="black">
                      <a:alpha val="40000"/>
                    </a:prstClr>
                  </a:outerShdw>
                </a:effectLst>
              </a:rPr>
            </a:br>
            <a:r>
              <a:rPr lang="fi-FI" sz="1600" dirty="0">
                <a:effectLst>
                  <a:outerShdw blurRad="50800" dist="38100" dir="2700000" algn="tl" rotWithShape="0">
                    <a:prstClr val="black">
                      <a:alpha val="40000"/>
                    </a:prstClr>
                  </a:outerShdw>
                </a:effectLst>
              </a:rPr>
              <a:t>of </a:t>
            </a:r>
            <a:r>
              <a:rPr lang="fi-FI" sz="1600" dirty="0" err="1">
                <a:effectLst>
                  <a:outerShdw blurRad="50800" dist="38100" dir="2700000" algn="tl" rotWithShape="0">
                    <a:prstClr val="black">
                      <a:alpha val="40000"/>
                    </a:prstClr>
                  </a:outerShdw>
                </a:effectLst>
              </a:rPr>
              <a:t>whom</a:t>
            </a:r>
            <a:r>
              <a:rPr lang="fi-FI" sz="1600" dirty="0">
                <a:effectLst>
                  <a:outerShdw blurRad="50800" dist="38100" dir="2700000" algn="tl" rotWithShape="0">
                    <a:prstClr val="black">
                      <a:alpha val="40000"/>
                    </a:prstClr>
                  </a:outerShdw>
                </a:effectLst>
              </a:rPr>
              <a:t> </a:t>
            </a:r>
            <a:r>
              <a:rPr lang="fi-FI" sz="1600" dirty="0" err="1">
                <a:effectLst>
                  <a:outerShdw blurRad="50800" dist="38100" dir="2700000" algn="tl" rotWithShape="0">
                    <a:prstClr val="black">
                      <a:alpha val="40000"/>
                    </a:prstClr>
                  </a:outerShdw>
                </a:effectLst>
              </a:rPr>
              <a:t>are</a:t>
            </a:r>
            <a:r>
              <a:rPr lang="fi-FI" sz="1600" dirty="0">
                <a:effectLst>
                  <a:outerShdw blurRad="50800" dist="38100" dir="2700000" algn="tl" rotWithShape="0">
                    <a:prstClr val="black">
                      <a:alpha val="40000"/>
                    </a:prstClr>
                  </a:outerShdw>
                </a:effectLst>
              </a:rPr>
              <a:t> </a:t>
            </a:r>
            <a:r>
              <a:rPr lang="fi-FI" sz="1600" dirty="0" err="1">
                <a:effectLst>
                  <a:outerShdw blurRad="50800" dist="38100" dir="2700000" algn="tl" rotWithShape="0">
                    <a:prstClr val="black">
                      <a:alpha val="40000"/>
                    </a:prstClr>
                  </a:outerShdw>
                </a:effectLst>
              </a:rPr>
              <a:t>obese</a:t>
            </a:r>
            <a:endParaRPr lang="fi-FI" sz="1600" dirty="0">
              <a:effectLst>
                <a:outerShdw blurRad="50800" dist="38100" dir="2700000" algn="tl" rotWithShape="0">
                  <a:prstClr val="black">
                    <a:alpha val="40000"/>
                  </a:prstClr>
                </a:outerShdw>
              </a:effectLst>
            </a:endParaRP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p:txBody>
          <a:bodyPr/>
          <a:lstStyle/>
          <a:p>
            <a:r>
              <a:rPr lang="en-US" dirty="0"/>
              <a:t>Electronic patient records</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p:txBody>
          <a:bodyPr/>
          <a:lstStyle/>
          <a:p>
            <a:r>
              <a:rPr lang="fi-FI"/>
              <a:t>Government backing</a:t>
            </a:r>
            <a:endParaRPr lang="fi-FI" dirty="0"/>
          </a:p>
        </p:txBody>
      </p:sp>
      <p:sp>
        <p:nvSpPr>
          <p:cNvPr id="3" name="Sisällön paikkamerkki 2">
            <a:extLst>
              <a:ext uri="{FF2B5EF4-FFF2-40B4-BE49-F238E27FC236}">
                <a16:creationId xmlns:a16="http://schemas.microsoft.com/office/drawing/2014/main" id="{FF886332-AF98-ED33-FCAD-0C39451F2DF5}"/>
              </a:ext>
            </a:extLst>
          </p:cNvPr>
          <p:cNvSpPr>
            <a:spLocks noGrp="1"/>
          </p:cNvSpPr>
          <p:nvPr>
            <p:ph sz="quarter" idx="17"/>
          </p:nvPr>
        </p:nvSpPr>
        <p:spPr>
          <a:xfrm>
            <a:off x="4296000" y="2665830"/>
            <a:ext cx="3600000" cy="2685788"/>
          </a:xfrm>
        </p:spPr>
        <p:txBody>
          <a:bodyPr>
            <a:normAutofit/>
          </a:bodyPr>
          <a:lstStyle/>
          <a:p>
            <a:r>
              <a:rPr lang="en-US" sz="1600" b="1" dirty="0"/>
              <a:t>Multiple sclerosis (MS): </a:t>
            </a:r>
            <a:r>
              <a:rPr lang="en-US" sz="1600" dirty="0"/>
              <a:t>There are about 13,000 people suffering from MS in Finland. Finland has one of the highest rates of disease in the world.</a:t>
            </a:r>
            <a:r>
              <a:rPr lang="en-US" sz="1600" baseline="30000" dirty="0"/>
              <a:t>2</a:t>
            </a:r>
          </a:p>
          <a:p>
            <a:r>
              <a:rPr lang="en-US" sz="1600" b="1" dirty="0"/>
              <a:t>Irritable Bowel Disease (IBD): </a:t>
            </a:r>
            <a:br>
              <a:rPr lang="en-US" sz="1600" b="1" dirty="0"/>
            </a:br>
            <a:r>
              <a:rPr lang="en-US" sz="1600" dirty="0"/>
              <a:t>The number of people with IBD is over 60,000 in Finland and continues to grow steadily.</a:t>
            </a:r>
            <a:endParaRPr lang="fi-FI" sz="1600" dirty="0"/>
          </a:p>
        </p:txBody>
      </p:sp>
      <p:sp>
        <p:nvSpPr>
          <p:cNvPr id="17" name="Tekstin paikkamerkki 16">
            <a:extLst>
              <a:ext uri="{FF2B5EF4-FFF2-40B4-BE49-F238E27FC236}">
                <a16:creationId xmlns:a16="http://schemas.microsoft.com/office/drawing/2014/main" id="{B967DAD8-6690-D90D-A3F7-8D7A3342B556}"/>
              </a:ext>
            </a:extLst>
          </p:cNvPr>
          <p:cNvSpPr>
            <a:spLocks noGrp="1"/>
          </p:cNvSpPr>
          <p:nvPr>
            <p:ph type="body" sz="quarter" idx="18"/>
          </p:nvPr>
        </p:nvSpPr>
        <p:spPr/>
        <p:txBody>
          <a:bodyPr/>
          <a:lstStyle/>
          <a:p>
            <a:r>
              <a:rPr lang="en-US" dirty="0">
                <a:solidFill>
                  <a:schemeClr val="tx1">
                    <a:lumMod val="65000"/>
                    <a:lumOff val="35000"/>
                  </a:schemeClr>
                </a:solidFill>
              </a:rPr>
              <a:t>1. Finnish Institute for Health and Welfare (THL), mostly from </a:t>
            </a:r>
            <a:r>
              <a:rPr lang="en-US" dirty="0" err="1">
                <a:solidFill>
                  <a:schemeClr val="tx1">
                    <a:lumMod val="65000"/>
                    <a:lumOff val="35000"/>
                  </a:schemeClr>
                </a:solidFill>
              </a:rPr>
              <a:t>Terve</a:t>
            </a:r>
            <a:r>
              <a:rPr lang="en-US" dirty="0">
                <a:solidFill>
                  <a:schemeClr val="tx1">
                    <a:lumMod val="65000"/>
                    <a:lumOff val="35000"/>
                  </a:schemeClr>
                </a:solidFill>
              </a:rPr>
              <a:t> Suomi 2023 report. 2. </a:t>
            </a:r>
            <a:r>
              <a:rPr lang="en-US" dirty="0" err="1">
                <a:solidFill>
                  <a:schemeClr val="tx1">
                    <a:lumMod val="65000"/>
                    <a:lumOff val="35000"/>
                  </a:schemeClr>
                </a:solidFill>
              </a:rPr>
              <a:t>Terveyskirjasto</a:t>
            </a:r>
            <a:r>
              <a:rPr lang="en-US" dirty="0">
                <a:solidFill>
                  <a:schemeClr val="tx1">
                    <a:lumMod val="65000"/>
                    <a:lumOff val="35000"/>
                  </a:schemeClr>
                </a:solidFill>
              </a:rPr>
              <a:t> MS-</a:t>
            </a:r>
            <a:r>
              <a:rPr lang="en-US" dirty="0" err="1">
                <a:solidFill>
                  <a:schemeClr val="tx1">
                    <a:lumMod val="65000"/>
                    <a:lumOff val="35000"/>
                  </a:schemeClr>
                </a:solidFill>
              </a:rPr>
              <a:t>tauti</a:t>
            </a:r>
            <a:r>
              <a:rPr lang="en-US" dirty="0">
                <a:solidFill>
                  <a:schemeClr val="tx1">
                    <a:lumMod val="65000"/>
                    <a:lumOff val="35000"/>
                  </a:schemeClr>
                </a:solidFill>
              </a:rPr>
              <a:t>, </a:t>
            </a:r>
            <a:r>
              <a:rPr lang="en-US" dirty="0" err="1">
                <a:solidFill>
                  <a:schemeClr val="tx1">
                    <a:lumMod val="65000"/>
                    <a:lumOff val="35000"/>
                  </a:schemeClr>
                </a:solidFill>
              </a:rPr>
              <a:t>Lääkärikirja</a:t>
            </a:r>
            <a:r>
              <a:rPr lang="en-US" dirty="0">
                <a:solidFill>
                  <a:schemeClr val="tx1">
                    <a:lumMod val="65000"/>
                    <a:lumOff val="35000"/>
                  </a:schemeClr>
                </a:solidFill>
              </a:rPr>
              <a:t> </a:t>
            </a:r>
            <a:r>
              <a:rPr lang="en-US" dirty="0" err="1">
                <a:solidFill>
                  <a:schemeClr val="tx1">
                    <a:lumMod val="65000"/>
                    <a:lumOff val="35000"/>
                  </a:schemeClr>
                </a:solidFill>
              </a:rPr>
              <a:t>Duodecim</a:t>
            </a:r>
            <a:r>
              <a:rPr lang="en-US" dirty="0">
                <a:solidFill>
                  <a:schemeClr val="tx1">
                    <a:lumMod val="65000"/>
                    <a:lumOff val="35000"/>
                  </a:schemeClr>
                </a:solidFill>
              </a:rPr>
              <a:t>, 26.1.2023.</a:t>
            </a:r>
            <a:endParaRPr lang="fi-FI" dirty="0">
              <a:solidFill>
                <a:schemeClr val="tx1">
                  <a:lumMod val="65000"/>
                  <a:lumOff val="35000"/>
                </a:schemeClr>
              </a:solidFill>
            </a:endParaRPr>
          </a:p>
        </p:txBody>
      </p:sp>
      <p:sp>
        <p:nvSpPr>
          <p:cNvPr id="4" name="Sisällön paikkamerkki 3">
            <a:extLst>
              <a:ext uri="{FF2B5EF4-FFF2-40B4-BE49-F238E27FC236}">
                <a16:creationId xmlns:a16="http://schemas.microsoft.com/office/drawing/2014/main" id="{6119ABA1-0490-3B8F-D491-E30F1E8576E7}"/>
              </a:ext>
            </a:extLst>
          </p:cNvPr>
          <p:cNvSpPr>
            <a:spLocks noGrp="1"/>
          </p:cNvSpPr>
          <p:nvPr>
            <p:ph sz="quarter" idx="19"/>
          </p:nvPr>
        </p:nvSpPr>
        <p:spPr>
          <a:xfrm>
            <a:off x="8292213" y="2665829"/>
            <a:ext cx="3600000" cy="2685788"/>
          </a:xfrm>
        </p:spPr>
        <p:txBody>
          <a:bodyPr>
            <a:normAutofit/>
          </a:bodyPr>
          <a:lstStyle/>
          <a:p>
            <a:r>
              <a:rPr lang="en-US" sz="1600" dirty="0"/>
              <a:t>The prevalence of allergic diseases in Finland is high and has increased over the past few decades. Asthma affects 10% of men and 14% of women aged over 30. 7% of men and 10% of women over 30 years use anti-asthma medication.</a:t>
            </a:r>
            <a:endParaRPr lang="fi-FI" sz="1600" dirty="0"/>
          </a:p>
        </p:txBody>
      </p:sp>
      <p:sp>
        <p:nvSpPr>
          <p:cNvPr id="6" name="Sisällön paikkamerkki 5">
            <a:extLst>
              <a:ext uri="{FF2B5EF4-FFF2-40B4-BE49-F238E27FC236}">
                <a16:creationId xmlns:a16="http://schemas.microsoft.com/office/drawing/2014/main" id="{EEDB7DAF-711F-81BF-123F-99A8139CBCE3}"/>
              </a:ext>
            </a:extLst>
          </p:cNvPr>
          <p:cNvSpPr>
            <a:spLocks noGrp="1"/>
          </p:cNvSpPr>
          <p:nvPr>
            <p:ph sz="quarter" idx="20"/>
          </p:nvPr>
        </p:nvSpPr>
        <p:spPr>
          <a:xfrm>
            <a:off x="430275" y="1800445"/>
            <a:ext cx="3600000" cy="831024"/>
          </a:xfrm>
        </p:spPr>
        <p:txBody>
          <a:bodyPr/>
          <a:lstStyle/>
          <a:p>
            <a:r>
              <a:rPr lang="fi-FI" dirty="0" err="1"/>
              <a:t>Obesity</a:t>
            </a:r>
            <a:endParaRPr lang="fi-FI" dirty="0"/>
          </a:p>
        </p:txBody>
      </p:sp>
      <p:sp>
        <p:nvSpPr>
          <p:cNvPr id="7" name="Sisällön paikkamerkki 6">
            <a:extLst>
              <a:ext uri="{FF2B5EF4-FFF2-40B4-BE49-F238E27FC236}">
                <a16:creationId xmlns:a16="http://schemas.microsoft.com/office/drawing/2014/main" id="{A7A4ED87-8638-6629-C097-9550F2A85AEA}"/>
              </a:ext>
            </a:extLst>
          </p:cNvPr>
          <p:cNvSpPr>
            <a:spLocks noGrp="1"/>
          </p:cNvSpPr>
          <p:nvPr>
            <p:ph sz="quarter" idx="21"/>
          </p:nvPr>
        </p:nvSpPr>
        <p:spPr>
          <a:xfrm>
            <a:off x="4296000" y="1800446"/>
            <a:ext cx="3600000" cy="831024"/>
          </a:xfrm>
        </p:spPr>
        <p:txBody>
          <a:bodyPr/>
          <a:lstStyle/>
          <a:p>
            <a:r>
              <a:rPr lang="fi-FI" dirty="0" err="1"/>
              <a:t>Autoimmune</a:t>
            </a:r>
            <a:r>
              <a:rPr lang="fi-FI" dirty="0"/>
              <a:t> </a:t>
            </a:r>
            <a:r>
              <a:rPr lang="fi-FI" dirty="0" err="1"/>
              <a:t>diseases</a:t>
            </a:r>
            <a:endParaRPr lang="fi-FI" dirty="0"/>
          </a:p>
        </p:txBody>
      </p:sp>
      <p:sp>
        <p:nvSpPr>
          <p:cNvPr id="8" name="Sisällön paikkamerkki 7">
            <a:extLst>
              <a:ext uri="{FF2B5EF4-FFF2-40B4-BE49-F238E27FC236}">
                <a16:creationId xmlns:a16="http://schemas.microsoft.com/office/drawing/2014/main" id="{E4EFE020-1CB5-1F3E-1CFB-B797EAE9D26C}"/>
              </a:ext>
            </a:extLst>
          </p:cNvPr>
          <p:cNvSpPr>
            <a:spLocks noGrp="1"/>
          </p:cNvSpPr>
          <p:nvPr>
            <p:ph sz="quarter" idx="22"/>
          </p:nvPr>
        </p:nvSpPr>
        <p:spPr>
          <a:xfrm>
            <a:off x="8292213" y="1800445"/>
            <a:ext cx="3600000" cy="831024"/>
          </a:xfrm>
        </p:spPr>
        <p:txBody>
          <a:bodyPr/>
          <a:lstStyle/>
          <a:p>
            <a:r>
              <a:rPr lang="fi-FI" dirty="0" err="1"/>
              <a:t>Asthma</a:t>
            </a:r>
            <a:r>
              <a:rPr lang="fi-FI" dirty="0"/>
              <a:t>, </a:t>
            </a:r>
            <a:r>
              <a:rPr lang="fi-FI" dirty="0" err="1"/>
              <a:t>allergies</a:t>
            </a:r>
            <a:endParaRPr lang="fi-FI" dirty="0"/>
          </a:p>
        </p:txBody>
      </p:sp>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36228" y="5229603"/>
            <a:ext cx="406443" cy="612000"/>
          </a:xfrm>
          <a:prstGeom prst="rect">
            <a:avLst/>
          </a:prstGeom>
        </p:spPr>
      </p:pic>
      <p:pic>
        <p:nvPicPr>
          <p:cNvPr id="87" name="Kuva 86">
            <a:extLst>
              <a:ext uri="{FF2B5EF4-FFF2-40B4-BE49-F238E27FC236}">
                <a16:creationId xmlns:a16="http://schemas.microsoft.com/office/drawing/2014/main" id="{C3AE5B96-98EA-44E8-9151-8376527A59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6866" y="5229603"/>
            <a:ext cx="578268" cy="612000"/>
          </a:xfrm>
          <a:prstGeom prst="rect">
            <a:avLst/>
          </a:prstGeom>
        </p:spPr>
      </p:pic>
      <p:pic>
        <p:nvPicPr>
          <p:cNvPr id="43" name="Kuva 42">
            <a:extLst>
              <a:ext uri="{FF2B5EF4-FFF2-40B4-BE49-F238E27FC236}">
                <a16:creationId xmlns:a16="http://schemas.microsoft.com/office/drawing/2014/main" id="{AC99BA66-1643-3A39-8F40-FC243E67D9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8275" y="5229206"/>
            <a:ext cx="612000" cy="612000"/>
          </a:xfrm>
          <a:prstGeom prst="rect">
            <a:avLst/>
          </a:prstGeom>
        </p:spPr>
      </p:pic>
      <p:pic>
        <p:nvPicPr>
          <p:cNvPr id="44" name="Kuva 43">
            <a:extLst>
              <a:ext uri="{FF2B5EF4-FFF2-40B4-BE49-F238E27FC236}">
                <a16:creationId xmlns:a16="http://schemas.microsoft.com/office/drawing/2014/main" id="{DEEAFB4B-24FF-FAE9-C632-0E6A954EBD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0178" y="5121206"/>
            <a:ext cx="608372" cy="720000"/>
          </a:xfrm>
          <a:prstGeom prst="rect">
            <a:avLst/>
          </a:prstGeom>
        </p:spPr>
      </p:pic>
      <p:pic>
        <p:nvPicPr>
          <p:cNvPr id="16" name="Kuva 15">
            <a:extLst>
              <a:ext uri="{FF2B5EF4-FFF2-40B4-BE49-F238E27FC236}">
                <a16:creationId xmlns:a16="http://schemas.microsoft.com/office/drawing/2014/main" id="{22B4D902-67F8-D1C9-FC24-199E31A1729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92213" y="1622563"/>
            <a:ext cx="485357" cy="588900"/>
          </a:xfrm>
          <a:prstGeom prst="rect">
            <a:avLst/>
          </a:prstGeom>
        </p:spPr>
      </p:pic>
      <p:pic>
        <p:nvPicPr>
          <p:cNvPr id="18" name="Kuva 17">
            <a:extLst>
              <a:ext uri="{FF2B5EF4-FFF2-40B4-BE49-F238E27FC236}">
                <a16:creationId xmlns:a16="http://schemas.microsoft.com/office/drawing/2014/main" id="{6453E1D2-9A77-6CFA-3653-CA2154BB47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1644" y="1518804"/>
            <a:ext cx="449609" cy="764336"/>
          </a:xfrm>
          <a:prstGeom prst="rect">
            <a:avLst/>
          </a:prstGeom>
        </p:spPr>
      </p:pic>
      <p:pic>
        <p:nvPicPr>
          <p:cNvPr id="10" name="Kuva 9">
            <a:extLst>
              <a:ext uri="{FF2B5EF4-FFF2-40B4-BE49-F238E27FC236}">
                <a16:creationId xmlns:a16="http://schemas.microsoft.com/office/drawing/2014/main" id="{CEE1715D-2A08-32A9-90AD-C7A6C382892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247995" y="1474463"/>
            <a:ext cx="776964" cy="747365"/>
          </a:xfrm>
          <a:prstGeom prst="rect">
            <a:avLst/>
          </a:prstGeom>
        </p:spPr>
      </p:pic>
      <p:sp>
        <p:nvSpPr>
          <p:cNvPr id="12" name="Sisällön paikkamerkki 24">
            <a:extLst>
              <a:ext uri="{FF2B5EF4-FFF2-40B4-BE49-F238E27FC236}">
                <a16:creationId xmlns:a16="http://schemas.microsoft.com/office/drawing/2014/main" id="{54B62AA3-75B1-D67F-C913-A0E84C0402EB}"/>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Tree>
    <p:extLst>
      <p:ext uri="{BB962C8B-B14F-4D97-AF65-F5344CB8AC3E}">
        <p14:creationId xmlns:p14="http://schemas.microsoft.com/office/powerpoint/2010/main" val="299068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kstiruutu 15">
            <a:extLst>
              <a:ext uri="{FF2B5EF4-FFF2-40B4-BE49-F238E27FC236}">
                <a16:creationId xmlns:a16="http://schemas.microsoft.com/office/drawing/2014/main" id="{B32960AC-2219-4314-9E16-802ED626E955}"/>
              </a:ext>
            </a:extLst>
          </p:cNvPr>
          <p:cNvSpPr txBox="1"/>
          <p:nvPr/>
        </p:nvSpPr>
        <p:spPr>
          <a:xfrm>
            <a:off x="3726263" y="654322"/>
            <a:ext cx="4739474" cy="3939540"/>
          </a:xfrm>
          <a:prstGeom prst="rect">
            <a:avLst/>
          </a:prstGeom>
          <a:noFill/>
        </p:spPr>
        <p:txBody>
          <a:bodyPr wrap="square" anchor="b">
            <a:spAutoFit/>
          </a:bodyPr>
          <a:lstStyle/>
          <a:p>
            <a:pPr algn="ctr"/>
            <a:r>
              <a:rPr lang="fi-FI" sz="25000" spc="-300" dirty="0">
                <a:solidFill>
                  <a:schemeClr val="bg1"/>
                </a:solidFill>
                <a:effectLst>
                  <a:outerShdw blurRad="50800" dist="38100" dir="5400000" algn="t" rotWithShape="0">
                    <a:prstClr val="black">
                      <a:alpha val="40000"/>
                    </a:prstClr>
                  </a:outerShdw>
                </a:effectLst>
                <a:latin typeface="Georgia" panose="02040502050405020303" pitchFamily="18" charset="0"/>
              </a:rPr>
              <a:t>17</a:t>
            </a:r>
          </a:p>
        </p:txBody>
      </p:sp>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a:xfrm>
            <a:off x="839788" y="1"/>
            <a:ext cx="10515600" cy="1393722"/>
          </a:xfrm>
        </p:spPr>
        <p:txBody>
          <a:bodyPr/>
          <a:lstStyle/>
          <a:p>
            <a:r>
              <a:rPr lang="en-US" dirty="0">
                <a:effectLst>
                  <a:outerShdw blurRad="50800" dist="38100" dir="5400000" algn="t" rotWithShape="0">
                    <a:prstClr val="black">
                      <a:alpha val="40000"/>
                    </a:prstClr>
                  </a:outerShdw>
                </a:effectLst>
              </a:rPr>
              <a:t>Digital Health, Social and Welfare Registers</a:t>
            </a:r>
            <a:endParaRPr lang="fi-FI" dirty="0">
              <a:effectLst>
                <a:outerShdw blurRad="50800" dist="38100" dir="5400000" algn="t" rotWithShape="0">
                  <a:prstClr val="black">
                    <a:alpha val="40000"/>
                  </a:prstClr>
                </a:outerShdw>
              </a:effectLst>
            </a:endParaRPr>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t>Well-</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10" name="Sisällön paikkamerkki 9">
            <a:extLst>
              <a:ext uri="{FF2B5EF4-FFF2-40B4-BE49-F238E27FC236}">
                <a16:creationId xmlns:a16="http://schemas.microsoft.com/office/drawing/2014/main" id="{DC6C6521-116D-4EC8-80FE-B8BD8C95DDB0}"/>
              </a:ext>
            </a:extLst>
          </p:cNvPr>
          <p:cNvSpPr>
            <a:spLocks noGrp="1"/>
          </p:cNvSpPr>
          <p:nvPr>
            <p:ph sz="quarter" idx="4"/>
          </p:nvPr>
        </p:nvSpPr>
        <p:spPr>
          <a:xfrm>
            <a:off x="7556938" y="1393825"/>
            <a:ext cx="3795275" cy="3425825"/>
          </a:xfrm>
        </p:spPr>
        <p:txBody>
          <a:bodyPr anchor="ctr">
            <a:normAutofit/>
          </a:bodyPr>
          <a:lstStyle/>
          <a:p>
            <a:pPr marL="0" indent="0">
              <a:buNone/>
            </a:pPr>
            <a:r>
              <a:rPr lang="fi-FI" sz="2200" b="1" spc="-100" dirty="0" err="1">
                <a:effectLst>
                  <a:outerShdw blurRad="50800" dist="38100" dir="5400000" algn="t" rotWithShape="0">
                    <a:prstClr val="black">
                      <a:alpha val="40000"/>
                    </a:prstClr>
                  </a:outerShdw>
                </a:effectLst>
              </a:rPr>
              <a:t>comprehensive</a:t>
            </a:r>
            <a:r>
              <a:rPr lang="fi-FI" sz="2200" b="1" spc="-100" dirty="0">
                <a:effectLst>
                  <a:outerShdw blurRad="50800" dist="38100" dir="5400000" algn="t" rotWithShape="0">
                    <a:prstClr val="black">
                      <a:alpha val="40000"/>
                    </a:prstClr>
                  </a:outerShdw>
                </a:effectLst>
              </a:rPr>
              <a:t> &amp; </a:t>
            </a:r>
            <a:br>
              <a:rPr lang="fi-FI" sz="2200" b="1" spc="-100" dirty="0">
                <a:effectLst>
                  <a:outerShdw blurRad="50800" dist="38100" dir="5400000" algn="t" rotWithShape="0">
                    <a:prstClr val="black">
                      <a:alpha val="40000"/>
                    </a:prstClr>
                  </a:outerShdw>
                </a:effectLst>
              </a:rPr>
            </a:br>
            <a:r>
              <a:rPr lang="fi-FI" sz="2200" b="1" spc="-100" dirty="0" err="1">
                <a:effectLst>
                  <a:outerShdw blurRad="50800" dist="38100" dir="5400000" algn="t" rotWithShape="0">
                    <a:prstClr val="black">
                      <a:alpha val="40000"/>
                    </a:prstClr>
                  </a:outerShdw>
                </a:effectLst>
              </a:rPr>
              <a:t>high-quality</a:t>
            </a:r>
            <a:r>
              <a:rPr lang="fi-FI" sz="2200" b="1" spc="-100" dirty="0">
                <a:effectLst>
                  <a:outerShdw blurRad="50800" dist="38100" dir="5400000" algn="t" rotWithShape="0">
                    <a:prstClr val="black">
                      <a:alpha val="40000"/>
                    </a:prstClr>
                  </a:outerShdw>
                </a:effectLst>
              </a:rPr>
              <a:t> </a:t>
            </a:r>
            <a:r>
              <a:rPr lang="fi-FI" sz="2200" b="1" spc="-100" dirty="0" err="1">
                <a:effectLst>
                  <a:outerShdw blurRad="50800" dist="38100" dir="5400000" algn="t" rotWithShape="0">
                    <a:prstClr val="black">
                      <a:alpha val="40000"/>
                    </a:prstClr>
                  </a:outerShdw>
                </a:effectLst>
              </a:rPr>
              <a:t>registers</a:t>
            </a:r>
            <a:endParaRPr lang="fi-FI" sz="2200" b="1" spc="-100" dirty="0">
              <a:effectLst>
                <a:outerShdw blurRad="50800" dist="38100" dir="5400000" algn="t" rotWithShape="0">
                  <a:prstClr val="black">
                    <a:alpha val="40000"/>
                  </a:prstClr>
                </a:outerShdw>
              </a:effectLst>
            </a:endParaRP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en-US" dirty="0">
                <a:solidFill>
                  <a:schemeClr val="bg1"/>
                </a:solidFill>
              </a:rPr>
              <a:t>Electronic patient records</a:t>
            </a:r>
            <a:endParaRPr lang="fi-FI" dirty="0">
              <a:solidFill>
                <a:schemeClr val="bg1"/>
              </a:solidFill>
            </a:endParaRPr>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a:t>Government backing</a:t>
            </a:r>
            <a:endParaRPr lang="fi-FI" dirty="0"/>
          </a:p>
        </p:txBody>
      </p:sp>
      <p:pic>
        <p:nvPicPr>
          <p:cNvPr id="44" name="Kuva 43">
            <a:extLst>
              <a:ext uri="{FF2B5EF4-FFF2-40B4-BE49-F238E27FC236}">
                <a16:creationId xmlns:a16="http://schemas.microsoft.com/office/drawing/2014/main" id="{49864BE4-5E62-41C7-AF78-DBDD2885AA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992" y="5229603"/>
            <a:ext cx="517116" cy="612000"/>
          </a:xfrm>
          <a:prstGeom prst="rect">
            <a:avLst/>
          </a:prstGeom>
        </p:spPr>
      </p:pic>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36228" y="5229603"/>
            <a:ext cx="406443" cy="612000"/>
          </a:xfrm>
          <a:prstGeom prst="rect">
            <a:avLst/>
          </a:prstGeom>
        </p:spPr>
      </p:pic>
      <p:pic>
        <p:nvPicPr>
          <p:cNvPr id="41" name="Kuva 40">
            <a:extLst>
              <a:ext uri="{FF2B5EF4-FFF2-40B4-BE49-F238E27FC236}">
                <a16:creationId xmlns:a16="http://schemas.microsoft.com/office/drawing/2014/main" id="{78034B11-59F1-42C9-AB55-E36A8E79F1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06866" y="5229603"/>
            <a:ext cx="578268" cy="612000"/>
          </a:xfrm>
          <a:prstGeom prst="rect">
            <a:avLst/>
          </a:prstGeom>
        </p:spPr>
      </p:pic>
      <p:pic>
        <p:nvPicPr>
          <p:cNvPr id="11" name="Kuva 10">
            <a:extLst>
              <a:ext uri="{FF2B5EF4-FFF2-40B4-BE49-F238E27FC236}">
                <a16:creationId xmlns:a16="http://schemas.microsoft.com/office/drawing/2014/main" id="{BA34CF34-72B3-4479-80E0-2FD90F4BA2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64275" y="5121206"/>
            <a:ext cx="720000" cy="720000"/>
          </a:xfrm>
          <a:prstGeom prst="rect">
            <a:avLst/>
          </a:prstGeom>
        </p:spPr>
      </p:pic>
      <p:sp>
        <p:nvSpPr>
          <p:cNvPr id="7" name="Sisällön paikkamerkki 24">
            <a:extLst>
              <a:ext uri="{FF2B5EF4-FFF2-40B4-BE49-F238E27FC236}">
                <a16:creationId xmlns:a16="http://schemas.microsoft.com/office/drawing/2014/main" id="{D72C5CFD-E49C-6B69-843B-C86C997C0325}"/>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graphicFrame>
        <p:nvGraphicFramePr>
          <p:cNvPr id="4" name="Taulukko 3">
            <a:extLst>
              <a:ext uri="{FF2B5EF4-FFF2-40B4-BE49-F238E27FC236}">
                <a16:creationId xmlns:a16="http://schemas.microsoft.com/office/drawing/2014/main" id="{3328D95F-C02D-4009-BB54-616A427B616A}"/>
              </a:ext>
            </a:extLst>
          </p:cNvPr>
          <p:cNvGraphicFramePr>
            <a:graphicFrameLocks noGrp="1"/>
          </p:cNvGraphicFramePr>
          <p:nvPr>
            <p:extLst>
              <p:ext uri="{D42A27DB-BD31-4B8C-83A1-F6EECF244321}">
                <p14:modId xmlns:p14="http://schemas.microsoft.com/office/powerpoint/2010/main" val="4091836958"/>
              </p:ext>
            </p:extLst>
          </p:nvPr>
        </p:nvGraphicFramePr>
        <p:xfrm>
          <a:off x="369377" y="-6259002"/>
          <a:ext cx="11453247" cy="5505681"/>
        </p:xfrm>
        <a:graphic>
          <a:graphicData uri="http://schemas.openxmlformats.org/drawingml/2006/table">
            <a:tbl>
              <a:tblPr firstRow="1" bandRow="1">
                <a:tableStyleId>{3C2FFA5D-87B4-456A-9821-1D502468CF0F}</a:tableStyleId>
              </a:tblPr>
              <a:tblGrid>
                <a:gridCol w="2936441">
                  <a:extLst>
                    <a:ext uri="{9D8B030D-6E8A-4147-A177-3AD203B41FA5}">
                      <a16:colId xmlns:a16="http://schemas.microsoft.com/office/drawing/2014/main" val="2580618363"/>
                    </a:ext>
                  </a:extLst>
                </a:gridCol>
                <a:gridCol w="6122551">
                  <a:extLst>
                    <a:ext uri="{9D8B030D-6E8A-4147-A177-3AD203B41FA5}">
                      <a16:colId xmlns:a16="http://schemas.microsoft.com/office/drawing/2014/main" val="4064961663"/>
                    </a:ext>
                  </a:extLst>
                </a:gridCol>
                <a:gridCol w="1044166">
                  <a:extLst>
                    <a:ext uri="{9D8B030D-6E8A-4147-A177-3AD203B41FA5}">
                      <a16:colId xmlns:a16="http://schemas.microsoft.com/office/drawing/2014/main" val="988703396"/>
                    </a:ext>
                  </a:extLst>
                </a:gridCol>
                <a:gridCol w="1350089">
                  <a:extLst>
                    <a:ext uri="{9D8B030D-6E8A-4147-A177-3AD203B41FA5}">
                      <a16:colId xmlns:a16="http://schemas.microsoft.com/office/drawing/2014/main" val="656275858"/>
                    </a:ext>
                  </a:extLst>
                </a:gridCol>
              </a:tblGrid>
              <a:tr h="565770">
                <a:tc>
                  <a:txBody>
                    <a:bodyPr/>
                    <a:lstStyle/>
                    <a:p>
                      <a:pPr marL="180000"/>
                      <a:r>
                        <a:rPr lang="fi-FI" sz="1000" b="1" dirty="0">
                          <a:solidFill>
                            <a:schemeClr val="bg1"/>
                          </a:solidFill>
                        </a:rPr>
                        <a:t>NAME OF REGISTER</a:t>
                      </a:r>
                    </a:p>
                  </a:txBody>
                  <a:tcPr anchor="ctr"/>
                </a:tc>
                <a:tc>
                  <a:txBody>
                    <a:bodyPr/>
                    <a:lstStyle/>
                    <a:p>
                      <a:pPr marL="36000"/>
                      <a:r>
                        <a:rPr lang="fi-FI" sz="1000" b="1" dirty="0">
                          <a:solidFill>
                            <a:schemeClr val="bg1"/>
                          </a:solidFill>
                        </a:rPr>
                        <a:t>DATA INCLUDED IN REGISTER</a:t>
                      </a:r>
                    </a:p>
                  </a:txBody>
                  <a:tcPr anchor="ctr"/>
                </a:tc>
                <a:tc>
                  <a:txBody>
                    <a:bodyPr/>
                    <a:lstStyle/>
                    <a:p>
                      <a:pPr marL="36000" algn="ctr"/>
                      <a:r>
                        <a:rPr lang="fi-FI" sz="1000" b="1" dirty="0">
                          <a:solidFill>
                            <a:schemeClr val="bg1"/>
                          </a:solidFill>
                        </a:rPr>
                        <a:t>KEEPER</a:t>
                      </a:r>
                    </a:p>
                  </a:txBody>
                  <a:tcPr anchor="ctr"/>
                </a:tc>
                <a:tc>
                  <a:txBody>
                    <a:bodyPr/>
                    <a:lstStyle/>
                    <a:p>
                      <a:pPr marL="36000" algn="ctr"/>
                      <a:r>
                        <a:rPr lang="fi-FI" sz="1000" b="1" dirty="0">
                          <a:solidFill>
                            <a:schemeClr val="bg1"/>
                          </a:solidFill>
                        </a:rPr>
                        <a:t>ESTABLISHED IN COMPUTER FORMAT </a:t>
                      </a:r>
                    </a:p>
                  </a:txBody>
                  <a:tcPr anchor="ctr"/>
                </a:tc>
                <a:extLst>
                  <a:ext uri="{0D108BD9-81ED-4DB2-BD59-A6C34878D82A}">
                    <a16:rowId xmlns:a16="http://schemas.microsoft.com/office/drawing/2014/main" val="3023803781"/>
                  </a:ext>
                </a:extLst>
              </a:tr>
              <a:tr h="290583">
                <a:tc>
                  <a:txBody>
                    <a:bodyPr/>
                    <a:lstStyle/>
                    <a:p>
                      <a:pPr marL="180000"/>
                      <a:r>
                        <a:rPr lang="fi-FI" sz="1100" dirty="0" err="1">
                          <a:solidFill>
                            <a:schemeClr val="bg1"/>
                          </a:solidFill>
                        </a:rPr>
                        <a:t>Hospital</a:t>
                      </a:r>
                      <a:r>
                        <a:rPr lang="fi-FI" sz="1100" dirty="0">
                          <a:solidFill>
                            <a:schemeClr val="bg1"/>
                          </a:solidFill>
                        </a:rPr>
                        <a:t> </a:t>
                      </a:r>
                      <a:r>
                        <a:rPr lang="fi-FI" sz="1100" dirty="0" err="1">
                          <a:solidFill>
                            <a:schemeClr val="bg1"/>
                          </a:solidFill>
                        </a:rPr>
                        <a:t>discharge</a:t>
                      </a:r>
                      <a:r>
                        <a:rPr lang="fi-FI" sz="1100" dirty="0">
                          <a:solidFill>
                            <a:schemeClr val="bg1"/>
                          </a:solidFill>
                        </a:rPr>
                        <a:t> </a:t>
                      </a:r>
                      <a:r>
                        <a:rPr lang="fi-FI" sz="1100" dirty="0" err="1">
                          <a:solidFill>
                            <a:schemeClr val="bg1"/>
                          </a:solidFill>
                        </a:rPr>
                        <a:t>Register</a:t>
                      </a:r>
                      <a:r>
                        <a:rPr lang="fi-FI" sz="1100" dirty="0">
                          <a:solidFill>
                            <a:schemeClr val="bg1"/>
                          </a:solidFill>
                        </a:rPr>
                        <a:t> (HILMO)</a:t>
                      </a:r>
                    </a:p>
                  </a:txBody>
                  <a:tcPr anchor="ctr"/>
                </a:tc>
                <a:tc>
                  <a:txBody>
                    <a:bodyPr/>
                    <a:lstStyle/>
                    <a:p>
                      <a:pPr marL="36000"/>
                      <a:r>
                        <a:rPr lang="en-US" sz="1100" dirty="0">
                          <a:solidFill>
                            <a:schemeClr val="bg1"/>
                          </a:solidFill>
                        </a:rPr>
                        <a:t>Homes and institutions for the mentally disabled, including information on treatment</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1967</a:t>
                      </a:r>
                    </a:p>
                  </a:txBody>
                  <a:tcPr anchor="ctr"/>
                </a:tc>
                <a:extLst>
                  <a:ext uri="{0D108BD9-81ED-4DB2-BD59-A6C34878D82A}">
                    <a16:rowId xmlns:a16="http://schemas.microsoft.com/office/drawing/2014/main" val="2219470100"/>
                  </a:ext>
                </a:extLst>
              </a:tr>
              <a:tr h="290583">
                <a:tc>
                  <a:txBody>
                    <a:bodyPr/>
                    <a:lstStyle/>
                    <a:p>
                      <a:pPr marL="180000"/>
                      <a:r>
                        <a:rPr lang="en-US" sz="1100" dirty="0">
                          <a:solidFill>
                            <a:schemeClr val="bg1"/>
                          </a:solidFill>
                        </a:rPr>
                        <a:t>Finnish Registry for Kidney Diseases</a:t>
                      </a:r>
                      <a:endParaRPr lang="fi-FI" sz="1100" dirty="0">
                        <a:solidFill>
                          <a:schemeClr val="bg1"/>
                        </a:solidFill>
                      </a:endParaRPr>
                    </a:p>
                  </a:txBody>
                  <a:tcPr anchor="ctr"/>
                </a:tc>
                <a:tc>
                  <a:txBody>
                    <a:bodyPr/>
                    <a:lstStyle/>
                    <a:p>
                      <a:pPr marL="36000"/>
                      <a:r>
                        <a:rPr lang="en-US" sz="1100" dirty="0">
                          <a:solidFill>
                            <a:schemeClr val="bg1"/>
                          </a:solidFill>
                        </a:rPr>
                        <a:t>Diseases, type of treatment, and laboratory tests</a:t>
                      </a:r>
                      <a:endParaRPr lang="fi-FI" sz="1100" dirty="0">
                        <a:solidFill>
                          <a:schemeClr val="bg1"/>
                        </a:solidFill>
                      </a:endParaRPr>
                    </a:p>
                  </a:txBody>
                  <a:tcPr anchor="ctr"/>
                </a:tc>
                <a:tc>
                  <a:txBody>
                    <a:bodyPr/>
                    <a:lstStyle/>
                    <a:p>
                      <a:pPr marL="36000" algn="ctr"/>
                      <a:r>
                        <a:rPr lang="fi-FI" sz="1100" dirty="0">
                          <a:solidFill>
                            <a:schemeClr val="bg1"/>
                          </a:solidFill>
                        </a:rPr>
                        <a:t>ETK</a:t>
                      </a:r>
                    </a:p>
                  </a:txBody>
                  <a:tcPr anchor="ctr"/>
                </a:tc>
                <a:tc>
                  <a:txBody>
                    <a:bodyPr/>
                    <a:lstStyle/>
                    <a:p>
                      <a:pPr marL="36000" algn="ctr"/>
                      <a:r>
                        <a:rPr lang="fi-FI" sz="1100" dirty="0">
                          <a:solidFill>
                            <a:schemeClr val="bg1"/>
                          </a:solidFill>
                        </a:rPr>
                        <a:t>1964</a:t>
                      </a:r>
                    </a:p>
                  </a:txBody>
                  <a:tcPr anchor="ctr"/>
                </a:tc>
                <a:extLst>
                  <a:ext uri="{0D108BD9-81ED-4DB2-BD59-A6C34878D82A}">
                    <a16:rowId xmlns:a16="http://schemas.microsoft.com/office/drawing/2014/main" val="27847494"/>
                  </a:ext>
                </a:extLst>
              </a:tr>
              <a:tr h="290583">
                <a:tc>
                  <a:txBody>
                    <a:bodyPr/>
                    <a:lstStyle/>
                    <a:p>
                      <a:pPr marL="180000"/>
                      <a:r>
                        <a:rPr lang="fi-FI" sz="1100" dirty="0" err="1">
                          <a:solidFill>
                            <a:schemeClr val="bg1"/>
                          </a:solidFill>
                        </a:rPr>
                        <a:t>Cancer</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Cancer patient information from hospitals, pathology, laboratory measurements etc.</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1953 </a:t>
                      </a:r>
                    </a:p>
                  </a:txBody>
                  <a:tcPr anchor="ctr"/>
                </a:tc>
                <a:extLst>
                  <a:ext uri="{0D108BD9-81ED-4DB2-BD59-A6C34878D82A}">
                    <a16:rowId xmlns:a16="http://schemas.microsoft.com/office/drawing/2014/main" val="4231804520"/>
                  </a:ext>
                </a:extLst>
              </a:tr>
              <a:tr h="290583">
                <a:tc>
                  <a:txBody>
                    <a:bodyPr/>
                    <a:lstStyle/>
                    <a:p>
                      <a:pPr marL="180000"/>
                      <a:r>
                        <a:rPr lang="en-US" sz="1100" dirty="0">
                          <a:solidFill>
                            <a:schemeClr val="bg1"/>
                          </a:solidFill>
                        </a:rPr>
                        <a:t>Finnish Register of Visual Impairment</a:t>
                      </a:r>
                      <a:endParaRPr lang="fi-FI" sz="1100" dirty="0">
                        <a:solidFill>
                          <a:schemeClr val="bg1"/>
                        </a:solidFill>
                      </a:endParaRPr>
                    </a:p>
                  </a:txBody>
                  <a:tcPr anchor="ctr"/>
                </a:tc>
                <a:tc>
                  <a:txBody>
                    <a:bodyPr/>
                    <a:lstStyle/>
                    <a:p>
                      <a:pPr marL="36000"/>
                      <a:r>
                        <a:rPr lang="fi-FI" sz="1100" dirty="0" err="1">
                          <a:solidFill>
                            <a:schemeClr val="bg1"/>
                          </a:solidFill>
                        </a:rPr>
                        <a:t>Patient´s</a:t>
                      </a:r>
                      <a:r>
                        <a:rPr lang="fi-FI" sz="1100" dirty="0">
                          <a:solidFill>
                            <a:schemeClr val="bg1"/>
                          </a:solidFill>
                        </a:rPr>
                        <a:t> </a:t>
                      </a:r>
                      <a:r>
                        <a:rPr lang="fi-FI" sz="1100" dirty="0" err="1">
                          <a:solidFill>
                            <a:schemeClr val="bg1"/>
                          </a:solidFill>
                        </a:rPr>
                        <a:t>visual</a:t>
                      </a:r>
                      <a:r>
                        <a:rPr lang="fi-FI" sz="1100" dirty="0">
                          <a:solidFill>
                            <a:schemeClr val="bg1"/>
                          </a:solidFill>
                        </a:rPr>
                        <a:t> </a:t>
                      </a:r>
                      <a:r>
                        <a:rPr lang="fi-FI" sz="1100" dirty="0" err="1">
                          <a:solidFill>
                            <a:schemeClr val="bg1"/>
                          </a:solidFill>
                        </a:rPr>
                        <a:t>ability</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1983</a:t>
                      </a:r>
                    </a:p>
                  </a:txBody>
                  <a:tcPr anchor="ctr"/>
                </a:tc>
                <a:extLst>
                  <a:ext uri="{0D108BD9-81ED-4DB2-BD59-A6C34878D82A}">
                    <a16:rowId xmlns:a16="http://schemas.microsoft.com/office/drawing/2014/main" val="4092830980"/>
                  </a:ext>
                </a:extLst>
              </a:tr>
              <a:tr h="290583">
                <a:tc>
                  <a:txBody>
                    <a:bodyPr/>
                    <a:lstStyle/>
                    <a:p>
                      <a:pPr marL="180000"/>
                      <a:r>
                        <a:rPr lang="fi-FI" sz="1100" dirty="0">
                          <a:solidFill>
                            <a:schemeClr val="bg1"/>
                          </a:solidFill>
                        </a:rPr>
                        <a:t>National </a:t>
                      </a:r>
                      <a:r>
                        <a:rPr lang="fi-FI" sz="1100" dirty="0" err="1">
                          <a:solidFill>
                            <a:schemeClr val="bg1"/>
                          </a:solidFill>
                        </a:rPr>
                        <a:t>Infectious</a:t>
                      </a:r>
                      <a:r>
                        <a:rPr lang="fi-FI" sz="1100" dirty="0">
                          <a:solidFill>
                            <a:schemeClr val="bg1"/>
                          </a:solidFill>
                        </a:rPr>
                        <a:t> </a:t>
                      </a:r>
                      <a:r>
                        <a:rPr lang="fi-FI" sz="1100" dirty="0" err="1">
                          <a:solidFill>
                            <a:schemeClr val="bg1"/>
                          </a:solidFill>
                        </a:rPr>
                        <a:t>Diseases</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Detailed information on cases in infectious diseases</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1989</a:t>
                      </a:r>
                    </a:p>
                  </a:txBody>
                  <a:tcPr anchor="ctr"/>
                </a:tc>
                <a:extLst>
                  <a:ext uri="{0D108BD9-81ED-4DB2-BD59-A6C34878D82A}">
                    <a16:rowId xmlns:a16="http://schemas.microsoft.com/office/drawing/2014/main" val="3748991200"/>
                  </a:ext>
                </a:extLst>
              </a:tr>
              <a:tr h="290583">
                <a:tc>
                  <a:txBody>
                    <a:bodyPr/>
                    <a:lstStyle/>
                    <a:p>
                      <a:pPr marL="180000"/>
                      <a:r>
                        <a:rPr lang="fi-FI" sz="1100" dirty="0" err="1">
                          <a:solidFill>
                            <a:schemeClr val="bg1"/>
                          </a:solidFill>
                        </a:rPr>
                        <a:t>Register</a:t>
                      </a:r>
                      <a:r>
                        <a:rPr lang="fi-FI" sz="1100" dirty="0">
                          <a:solidFill>
                            <a:schemeClr val="bg1"/>
                          </a:solidFill>
                        </a:rPr>
                        <a:t> of </a:t>
                      </a:r>
                      <a:r>
                        <a:rPr lang="fi-FI" sz="1100" dirty="0" err="1">
                          <a:solidFill>
                            <a:schemeClr val="bg1"/>
                          </a:solidFill>
                        </a:rPr>
                        <a:t>Congenital</a:t>
                      </a:r>
                      <a:r>
                        <a:rPr lang="fi-FI" sz="1100" dirty="0">
                          <a:solidFill>
                            <a:schemeClr val="bg1"/>
                          </a:solidFill>
                        </a:rPr>
                        <a:t> </a:t>
                      </a:r>
                      <a:r>
                        <a:rPr lang="fi-FI" sz="1100" dirty="0" err="1">
                          <a:solidFill>
                            <a:schemeClr val="bg1"/>
                          </a:solidFill>
                        </a:rPr>
                        <a:t>Malformations</a:t>
                      </a:r>
                      <a:endParaRPr lang="fi-FI" sz="1100" dirty="0">
                        <a:solidFill>
                          <a:schemeClr val="bg1"/>
                        </a:solidFill>
                      </a:endParaRPr>
                    </a:p>
                  </a:txBody>
                  <a:tcPr anchor="ctr"/>
                </a:tc>
                <a:tc>
                  <a:txBody>
                    <a:bodyPr/>
                    <a:lstStyle/>
                    <a:p>
                      <a:pPr marL="36000"/>
                      <a:r>
                        <a:rPr lang="fi-FI" sz="1100" dirty="0" err="1">
                          <a:solidFill>
                            <a:schemeClr val="bg1"/>
                          </a:solidFill>
                        </a:rPr>
                        <a:t>Infants</a:t>
                      </a:r>
                      <a:r>
                        <a:rPr lang="fi-FI" sz="1100" dirty="0">
                          <a:solidFill>
                            <a:schemeClr val="bg1"/>
                          </a:solidFill>
                        </a:rPr>
                        <a:t> and </a:t>
                      </a:r>
                      <a:r>
                        <a:rPr lang="fi-FI" sz="1100" dirty="0" err="1">
                          <a:solidFill>
                            <a:schemeClr val="bg1"/>
                          </a:solidFill>
                        </a:rPr>
                        <a:t>foetuses</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1963</a:t>
                      </a:r>
                    </a:p>
                  </a:txBody>
                  <a:tcPr anchor="ctr"/>
                </a:tc>
                <a:extLst>
                  <a:ext uri="{0D108BD9-81ED-4DB2-BD59-A6C34878D82A}">
                    <a16:rowId xmlns:a16="http://schemas.microsoft.com/office/drawing/2014/main" val="3736896587"/>
                  </a:ext>
                </a:extLst>
              </a:tr>
              <a:tr h="290583">
                <a:tc>
                  <a:txBody>
                    <a:bodyPr/>
                    <a:lstStyle/>
                    <a:p>
                      <a:pPr marL="180000"/>
                      <a:r>
                        <a:rPr lang="fi-FI" sz="1100" dirty="0" err="1">
                          <a:solidFill>
                            <a:schemeClr val="bg1"/>
                          </a:solidFill>
                        </a:rPr>
                        <a:t>Drug</a:t>
                      </a:r>
                      <a:r>
                        <a:rPr lang="fi-FI" sz="1100" dirty="0">
                          <a:solidFill>
                            <a:schemeClr val="bg1"/>
                          </a:solidFill>
                        </a:rPr>
                        <a:t> </a:t>
                      </a:r>
                      <a:r>
                        <a:rPr lang="fi-FI" sz="1100" dirty="0" err="1">
                          <a:solidFill>
                            <a:schemeClr val="bg1"/>
                          </a:solidFill>
                        </a:rPr>
                        <a:t>Reimbursement</a:t>
                      </a:r>
                      <a:r>
                        <a:rPr lang="fi-FI" sz="1100" dirty="0">
                          <a:solidFill>
                            <a:schemeClr val="bg1"/>
                          </a:solidFill>
                        </a:rPr>
                        <a:t> </a:t>
                      </a:r>
                      <a:r>
                        <a:rPr lang="fi-FI" sz="1100" dirty="0" err="1">
                          <a:solidFill>
                            <a:schemeClr val="bg1"/>
                          </a:solidFill>
                        </a:rPr>
                        <a:t>Registers</a:t>
                      </a:r>
                      <a:endParaRPr lang="fi-FI" sz="1100" dirty="0">
                        <a:solidFill>
                          <a:schemeClr val="bg1"/>
                        </a:solidFill>
                      </a:endParaRPr>
                    </a:p>
                  </a:txBody>
                  <a:tcPr anchor="ctr"/>
                </a:tc>
                <a:tc>
                  <a:txBody>
                    <a:bodyPr/>
                    <a:lstStyle/>
                    <a:p>
                      <a:pPr marL="36000"/>
                      <a:r>
                        <a:rPr lang="en-US" sz="1100" dirty="0">
                          <a:solidFill>
                            <a:schemeClr val="bg1"/>
                          </a:solidFill>
                        </a:rPr>
                        <a:t>Disease that is being treated and medication used</a:t>
                      </a:r>
                      <a:endParaRPr lang="fi-FI" sz="1100" dirty="0">
                        <a:solidFill>
                          <a:schemeClr val="bg1"/>
                        </a:solidFill>
                      </a:endParaRPr>
                    </a:p>
                  </a:txBody>
                  <a:tcPr anchor="ctr"/>
                </a:tc>
                <a:tc>
                  <a:txBody>
                    <a:bodyPr/>
                    <a:lstStyle/>
                    <a:p>
                      <a:pPr marL="36000" algn="ctr"/>
                      <a:r>
                        <a:rPr lang="fi-FI" sz="1100" dirty="0">
                          <a:solidFill>
                            <a:schemeClr val="bg1"/>
                          </a:solidFill>
                        </a:rPr>
                        <a:t>KELA</a:t>
                      </a:r>
                    </a:p>
                  </a:txBody>
                  <a:tcPr anchor="ctr"/>
                </a:tc>
                <a:tc>
                  <a:txBody>
                    <a:bodyPr/>
                    <a:lstStyle/>
                    <a:p>
                      <a:pPr marL="36000" algn="ctr"/>
                      <a:r>
                        <a:rPr lang="fi-FI" sz="1100" dirty="0">
                          <a:solidFill>
                            <a:schemeClr val="bg1"/>
                          </a:solidFill>
                        </a:rPr>
                        <a:t>1967</a:t>
                      </a:r>
                    </a:p>
                  </a:txBody>
                  <a:tcPr anchor="ctr"/>
                </a:tc>
                <a:extLst>
                  <a:ext uri="{0D108BD9-81ED-4DB2-BD59-A6C34878D82A}">
                    <a16:rowId xmlns:a16="http://schemas.microsoft.com/office/drawing/2014/main" val="2970640219"/>
                  </a:ext>
                </a:extLst>
              </a:tr>
              <a:tr h="290583">
                <a:tc>
                  <a:txBody>
                    <a:bodyPr/>
                    <a:lstStyle/>
                    <a:p>
                      <a:pPr marL="180000"/>
                      <a:r>
                        <a:rPr lang="fi-FI" sz="1100" dirty="0" err="1">
                          <a:solidFill>
                            <a:schemeClr val="bg1"/>
                          </a:solidFill>
                        </a:rPr>
                        <a:t>Medical</a:t>
                      </a:r>
                      <a:r>
                        <a:rPr lang="fi-FI" sz="1100" dirty="0">
                          <a:solidFill>
                            <a:schemeClr val="bg1"/>
                          </a:solidFill>
                        </a:rPr>
                        <a:t> </a:t>
                      </a:r>
                      <a:r>
                        <a:rPr lang="fi-FI" sz="1100" dirty="0" err="1">
                          <a:solidFill>
                            <a:schemeClr val="bg1"/>
                          </a:solidFill>
                        </a:rPr>
                        <a:t>Birth</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Information on all births in Finland, from gestation week 22+0 or birthweight 500g</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1987</a:t>
                      </a:r>
                    </a:p>
                  </a:txBody>
                  <a:tcPr anchor="ctr"/>
                </a:tc>
                <a:extLst>
                  <a:ext uri="{0D108BD9-81ED-4DB2-BD59-A6C34878D82A}">
                    <a16:rowId xmlns:a16="http://schemas.microsoft.com/office/drawing/2014/main" val="3593787451"/>
                  </a:ext>
                </a:extLst>
              </a:tr>
              <a:tr h="290583">
                <a:tc>
                  <a:txBody>
                    <a:bodyPr/>
                    <a:lstStyle/>
                    <a:p>
                      <a:pPr marL="180000"/>
                      <a:r>
                        <a:rPr lang="fi-FI" sz="1100" dirty="0" err="1">
                          <a:solidFill>
                            <a:schemeClr val="bg1"/>
                          </a:solidFill>
                        </a:rPr>
                        <a:t>Cause</a:t>
                      </a:r>
                      <a:r>
                        <a:rPr lang="fi-FI" sz="1100" dirty="0">
                          <a:solidFill>
                            <a:schemeClr val="bg1"/>
                          </a:solidFill>
                        </a:rPr>
                        <a:t>-of-</a:t>
                      </a:r>
                      <a:r>
                        <a:rPr lang="fi-FI" sz="1100" dirty="0" err="1">
                          <a:solidFill>
                            <a:schemeClr val="bg1"/>
                          </a:solidFill>
                        </a:rPr>
                        <a:t>Death</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Intermediate case of death and contributing causes of death</a:t>
                      </a:r>
                      <a:endParaRPr lang="fi-FI" sz="1100" dirty="0">
                        <a:solidFill>
                          <a:schemeClr val="bg1"/>
                        </a:solidFill>
                      </a:endParaRPr>
                    </a:p>
                  </a:txBody>
                  <a:tcPr anchor="ctr"/>
                </a:tc>
                <a:tc>
                  <a:txBody>
                    <a:bodyPr/>
                    <a:lstStyle/>
                    <a:p>
                      <a:pPr marL="36000" algn="ctr"/>
                      <a:r>
                        <a:rPr lang="fi-FI" sz="1100" dirty="0">
                          <a:solidFill>
                            <a:schemeClr val="bg1"/>
                          </a:solidFill>
                        </a:rPr>
                        <a:t>STAT</a:t>
                      </a:r>
                    </a:p>
                  </a:txBody>
                  <a:tcPr anchor="ctr"/>
                </a:tc>
                <a:tc>
                  <a:txBody>
                    <a:bodyPr/>
                    <a:lstStyle/>
                    <a:p>
                      <a:pPr marL="36000" algn="ctr"/>
                      <a:r>
                        <a:rPr lang="fi-FI" sz="1100" dirty="0">
                          <a:solidFill>
                            <a:schemeClr val="bg1"/>
                          </a:solidFill>
                        </a:rPr>
                        <a:t>1969</a:t>
                      </a:r>
                    </a:p>
                  </a:txBody>
                  <a:tcPr anchor="ctr"/>
                </a:tc>
                <a:extLst>
                  <a:ext uri="{0D108BD9-81ED-4DB2-BD59-A6C34878D82A}">
                    <a16:rowId xmlns:a16="http://schemas.microsoft.com/office/drawing/2014/main" val="3767683392"/>
                  </a:ext>
                </a:extLst>
              </a:tr>
              <a:tr h="290583">
                <a:tc>
                  <a:txBody>
                    <a:bodyPr/>
                    <a:lstStyle/>
                    <a:p>
                      <a:pPr marL="180000"/>
                      <a:r>
                        <a:rPr lang="fi-FI" sz="1100" dirty="0" err="1">
                          <a:solidFill>
                            <a:schemeClr val="bg1"/>
                          </a:solidFill>
                        </a:rPr>
                        <a:t>Register</a:t>
                      </a:r>
                      <a:r>
                        <a:rPr lang="fi-FI" sz="1100" dirty="0">
                          <a:solidFill>
                            <a:schemeClr val="bg1"/>
                          </a:solidFill>
                        </a:rPr>
                        <a:t> on </a:t>
                      </a:r>
                      <a:r>
                        <a:rPr lang="fi-FI" sz="1100" dirty="0" err="1">
                          <a:solidFill>
                            <a:schemeClr val="bg1"/>
                          </a:solidFill>
                        </a:rPr>
                        <a:t>Occupational</a:t>
                      </a:r>
                      <a:r>
                        <a:rPr lang="fi-FI" sz="1100" dirty="0">
                          <a:solidFill>
                            <a:schemeClr val="bg1"/>
                          </a:solidFill>
                        </a:rPr>
                        <a:t> </a:t>
                      </a:r>
                      <a:r>
                        <a:rPr lang="fi-FI" sz="1100" dirty="0" err="1">
                          <a:solidFill>
                            <a:schemeClr val="bg1"/>
                          </a:solidFill>
                        </a:rPr>
                        <a:t>Disease</a:t>
                      </a:r>
                      <a:endParaRPr lang="fi-FI" sz="1100" dirty="0">
                        <a:solidFill>
                          <a:schemeClr val="bg1"/>
                        </a:solidFill>
                      </a:endParaRPr>
                    </a:p>
                  </a:txBody>
                  <a:tcPr anchor="ctr"/>
                </a:tc>
                <a:tc>
                  <a:txBody>
                    <a:bodyPr/>
                    <a:lstStyle/>
                    <a:p>
                      <a:pPr marL="36000"/>
                      <a:r>
                        <a:rPr lang="fi-FI" sz="1100" dirty="0" err="1">
                          <a:solidFill>
                            <a:schemeClr val="bg1"/>
                          </a:solidFill>
                        </a:rPr>
                        <a:t>Diagnosis</a:t>
                      </a:r>
                      <a:r>
                        <a:rPr lang="fi-FI" sz="1100" dirty="0">
                          <a:solidFill>
                            <a:schemeClr val="bg1"/>
                          </a:solidFill>
                        </a:rPr>
                        <a:t> of </a:t>
                      </a:r>
                      <a:r>
                        <a:rPr lang="fi-FI" sz="1100" dirty="0" err="1">
                          <a:solidFill>
                            <a:schemeClr val="bg1"/>
                          </a:solidFill>
                        </a:rPr>
                        <a:t>occupational</a:t>
                      </a:r>
                      <a:r>
                        <a:rPr lang="fi-FI" sz="1100" dirty="0">
                          <a:solidFill>
                            <a:schemeClr val="bg1"/>
                          </a:solidFill>
                        </a:rPr>
                        <a:t> </a:t>
                      </a:r>
                      <a:r>
                        <a:rPr lang="fi-FI" sz="1100" dirty="0" err="1">
                          <a:solidFill>
                            <a:schemeClr val="bg1"/>
                          </a:solidFill>
                        </a:rPr>
                        <a:t>disease</a:t>
                      </a:r>
                      <a:endParaRPr lang="fi-FI" sz="1100" dirty="0">
                        <a:solidFill>
                          <a:schemeClr val="bg1"/>
                        </a:solidFill>
                      </a:endParaRPr>
                    </a:p>
                  </a:txBody>
                  <a:tcPr anchor="ctr"/>
                </a:tc>
                <a:tc>
                  <a:txBody>
                    <a:bodyPr/>
                    <a:lstStyle/>
                    <a:p>
                      <a:pPr marL="36000" algn="ctr"/>
                      <a:r>
                        <a:rPr lang="fi-FI" sz="1100" dirty="0">
                          <a:solidFill>
                            <a:schemeClr val="bg1"/>
                          </a:solidFill>
                        </a:rPr>
                        <a:t>FIOH</a:t>
                      </a:r>
                    </a:p>
                  </a:txBody>
                  <a:tcPr anchor="ctr"/>
                </a:tc>
                <a:tc>
                  <a:txBody>
                    <a:bodyPr/>
                    <a:lstStyle/>
                    <a:p>
                      <a:pPr marL="36000" algn="ctr"/>
                      <a:r>
                        <a:rPr lang="fi-FI" sz="1100" dirty="0">
                          <a:solidFill>
                            <a:schemeClr val="bg1"/>
                          </a:solidFill>
                        </a:rPr>
                        <a:t>1964</a:t>
                      </a:r>
                    </a:p>
                  </a:txBody>
                  <a:tcPr anchor="ctr"/>
                </a:tc>
                <a:extLst>
                  <a:ext uri="{0D108BD9-81ED-4DB2-BD59-A6C34878D82A}">
                    <a16:rowId xmlns:a16="http://schemas.microsoft.com/office/drawing/2014/main" val="3794336900"/>
                  </a:ext>
                </a:extLst>
              </a:tr>
              <a:tr h="290583">
                <a:tc>
                  <a:txBody>
                    <a:bodyPr/>
                    <a:lstStyle/>
                    <a:p>
                      <a:pPr marL="180000"/>
                      <a:r>
                        <a:rPr lang="fi-FI" sz="1100" dirty="0" err="1">
                          <a:solidFill>
                            <a:schemeClr val="bg1"/>
                          </a:solidFill>
                        </a:rPr>
                        <a:t>Drug</a:t>
                      </a:r>
                      <a:r>
                        <a:rPr lang="fi-FI" sz="1100" dirty="0">
                          <a:solidFill>
                            <a:schemeClr val="bg1"/>
                          </a:solidFill>
                        </a:rPr>
                        <a:t> </a:t>
                      </a:r>
                      <a:r>
                        <a:rPr lang="fi-FI" sz="1100" dirty="0" err="1">
                          <a:solidFill>
                            <a:schemeClr val="bg1"/>
                          </a:solidFill>
                        </a:rPr>
                        <a:t>Surveillance</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endParaRPr lang="fi-FI" sz="1100">
                        <a:solidFill>
                          <a:schemeClr val="bg1"/>
                        </a:solidFill>
                      </a:endParaRPr>
                    </a:p>
                  </a:txBody>
                  <a:tcPr anchor="ctr"/>
                </a:tc>
                <a:tc>
                  <a:txBody>
                    <a:bodyPr/>
                    <a:lstStyle/>
                    <a:p>
                      <a:pPr marL="36000" algn="ctr"/>
                      <a:r>
                        <a:rPr lang="fi-FI" sz="1100" dirty="0">
                          <a:solidFill>
                            <a:schemeClr val="bg1"/>
                          </a:solidFill>
                        </a:rPr>
                        <a:t>FIMEA</a:t>
                      </a:r>
                    </a:p>
                  </a:txBody>
                  <a:tcPr anchor="ctr"/>
                </a:tc>
                <a:tc>
                  <a:txBody>
                    <a:bodyPr/>
                    <a:lstStyle/>
                    <a:p>
                      <a:pPr marL="36000" algn="ctr"/>
                      <a:r>
                        <a:rPr lang="fi-FI" sz="1100" dirty="0">
                          <a:solidFill>
                            <a:schemeClr val="bg1"/>
                          </a:solidFill>
                        </a:rPr>
                        <a:t>1982</a:t>
                      </a:r>
                    </a:p>
                  </a:txBody>
                  <a:tcPr anchor="ctr"/>
                </a:tc>
                <a:extLst>
                  <a:ext uri="{0D108BD9-81ED-4DB2-BD59-A6C34878D82A}">
                    <a16:rowId xmlns:a16="http://schemas.microsoft.com/office/drawing/2014/main" val="780395143"/>
                  </a:ext>
                </a:extLst>
              </a:tr>
              <a:tr h="290583">
                <a:tc>
                  <a:txBody>
                    <a:bodyPr/>
                    <a:lstStyle/>
                    <a:p>
                      <a:pPr marL="180000"/>
                      <a:r>
                        <a:rPr lang="fi-FI" sz="1100" dirty="0">
                          <a:solidFill>
                            <a:schemeClr val="bg1"/>
                          </a:solidFill>
                        </a:rPr>
                        <a:t>National </a:t>
                      </a:r>
                      <a:r>
                        <a:rPr lang="fi-FI" sz="1100" dirty="0" err="1">
                          <a:solidFill>
                            <a:schemeClr val="bg1"/>
                          </a:solidFill>
                        </a:rPr>
                        <a:t>Sickness</a:t>
                      </a:r>
                      <a:r>
                        <a:rPr lang="fi-FI" sz="1100" dirty="0">
                          <a:solidFill>
                            <a:schemeClr val="bg1"/>
                          </a:solidFill>
                        </a:rPr>
                        <a:t> Insurance</a:t>
                      </a:r>
                    </a:p>
                  </a:txBody>
                  <a:tcPr anchor="ctr"/>
                </a:tc>
                <a:tc>
                  <a:txBody>
                    <a:bodyPr/>
                    <a:lstStyle/>
                    <a:p>
                      <a:pPr marL="36000"/>
                      <a:r>
                        <a:rPr lang="fi-FI" sz="1100" dirty="0" err="1">
                          <a:solidFill>
                            <a:schemeClr val="bg1"/>
                          </a:solidFill>
                        </a:rPr>
                        <a:t>Social</a:t>
                      </a:r>
                      <a:r>
                        <a:rPr lang="fi-FI" sz="1100" dirty="0">
                          <a:solidFill>
                            <a:schemeClr val="bg1"/>
                          </a:solidFill>
                        </a:rPr>
                        <a:t> </a:t>
                      </a:r>
                      <a:r>
                        <a:rPr lang="fi-FI" sz="1100" dirty="0" err="1">
                          <a:solidFill>
                            <a:schemeClr val="bg1"/>
                          </a:solidFill>
                        </a:rPr>
                        <a:t>benefit</a:t>
                      </a:r>
                      <a:r>
                        <a:rPr lang="fi-FI" sz="1100" dirty="0">
                          <a:solidFill>
                            <a:schemeClr val="bg1"/>
                          </a:solidFill>
                        </a:rPr>
                        <a:t> </a:t>
                      </a:r>
                      <a:r>
                        <a:rPr lang="fi-FI" sz="1100" dirty="0" err="1">
                          <a:solidFill>
                            <a:schemeClr val="bg1"/>
                          </a:solidFill>
                        </a:rPr>
                        <a:t>information</a:t>
                      </a:r>
                      <a:endParaRPr lang="fi-FI" sz="1100" dirty="0">
                        <a:solidFill>
                          <a:schemeClr val="bg1"/>
                        </a:solidFill>
                      </a:endParaRPr>
                    </a:p>
                  </a:txBody>
                  <a:tcPr anchor="ctr"/>
                </a:tc>
                <a:tc>
                  <a:txBody>
                    <a:bodyPr/>
                    <a:lstStyle/>
                    <a:p>
                      <a:pPr marL="36000" algn="ctr"/>
                      <a:r>
                        <a:rPr lang="fi-FI" sz="1100" dirty="0">
                          <a:solidFill>
                            <a:schemeClr val="bg1"/>
                          </a:solidFill>
                        </a:rPr>
                        <a:t>KELA</a:t>
                      </a:r>
                    </a:p>
                  </a:txBody>
                  <a:tcPr anchor="ctr"/>
                </a:tc>
                <a:tc>
                  <a:txBody>
                    <a:bodyPr/>
                    <a:lstStyle/>
                    <a:p>
                      <a:pPr marL="36000" algn="ctr"/>
                      <a:r>
                        <a:rPr lang="fi-FI" sz="1100" dirty="0">
                          <a:solidFill>
                            <a:schemeClr val="bg1"/>
                          </a:solidFill>
                        </a:rPr>
                        <a:t>1967</a:t>
                      </a:r>
                    </a:p>
                  </a:txBody>
                  <a:tcPr anchor="ctr"/>
                </a:tc>
                <a:extLst>
                  <a:ext uri="{0D108BD9-81ED-4DB2-BD59-A6C34878D82A}">
                    <a16:rowId xmlns:a16="http://schemas.microsoft.com/office/drawing/2014/main" val="1193129903"/>
                  </a:ext>
                </a:extLst>
              </a:tr>
              <a:tr h="290583">
                <a:tc>
                  <a:txBody>
                    <a:bodyPr/>
                    <a:lstStyle/>
                    <a:p>
                      <a:pPr marL="180000"/>
                      <a:r>
                        <a:rPr lang="fi-FI" sz="1100" dirty="0" err="1">
                          <a:solidFill>
                            <a:schemeClr val="bg1"/>
                          </a:solidFill>
                        </a:rPr>
                        <a:t>Register</a:t>
                      </a:r>
                      <a:r>
                        <a:rPr lang="fi-FI" sz="1100" dirty="0">
                          <a:solidFill>
                            <a:schemeClr val="bg1"/>
                          </a:solidFill>
                        </a:rPr>
                        <a:t> on </a:t>
                      </a:r>
                      <a:r>
                        <a:rPr lang="fi-FI" sz="1100" dirty="0" err="1">
                          <a:solidFill>
                            <a:schemeClr val="bg1"/>
                          </a:solidFill>
                        </a:rPr>
                        <a:t>Pensions</a:t>
                      </a:r>
                      <a:endParaRPr lang="fi-FI" sz="1100" dirty="0">
                        <a:solidFill>
                          <a:schemeClr val="bg1"/>
                        </a:solidFill>
                      </a:endParaRPr>
                    </a:p>
                  </a:txBody>
                  <a:tcPr anchor="ctr"/>
                </a:tc>
                <a:tc>
                  <a:txBody>
                    <a:bodyPr/>
                    <a:lstStyle/>
                    <a:p>
                      <a:pPr marL="36000"/>
                      <a:r>
                        <a:rPr lang="en-US" sz="1100" dirty="0">
                          <a:solidFill>
                            <a:schemeClr val="bg1"/>
                          </a:solidFill>
                        </a:rPr>
                        <a:t>Work pension information, age of individual, type of pension</a:t>
                      </a:r>
                      <a:endParaRPr lang="fi-FI" sz="1100" dirty="0">
                        <a:solidFill>
                          <a:schemeClr val="bg1"/>
                        </a:solidFill>
                      </a:endParaRPr>
                    </a:p>
                  </a:txBody>
                  <a:tcPr anchor="ctr"/>
                </a:tc>
                <a:tc>
                  <a:txBody>
                    <a:bodyPr/>
                    <a:lstStyle/>
                    <a:p>
                      <a:pPr marL="36000" algn="ctr"/>
                      <a:r>
                        <a:rPr lang="fi-FI" sz="1100" dirty="0">
                          <a:solidFill>
                            <a:schemeClr val="bg1"/>
                          </a:solidFill>
                        </a:rPr>
                        <a:t>ETK</a:t>
                      </a:r>
                    </a:p>
                  </a:txBody>
                  <a:tcPr anchor="ctr"/>
                </a:tc>
                <a:tc>
                  <a:txBody>
                    <a:bodyPr/>
                    <a:lstStyle/>
                    <a:p>
                      <a:pPr marL="36000" algn="ctr"/>
                      <a:r>
                        <a:rPr lang="fi-FI" sz="1100" dirty="0">
                          <a:solidFill>
                            <a:schemeClr val="bg1"/>
                          </a:solidFill>
                        </a:rPr>
                        <a:t>1962</a:t>
                      </a:r>
                    </a:p>
                  </a:txBody>
                  <a:tcPr anchor="ctr"/>
                </a:tc>
                <a:extLst>
                  <a:ext uri="{0D108BD9-81ED-4DB2-BD59-A6C34878D82A}">
                    <a16:rowId xmlns:a16="http://schemas.microsoft.com/office/drawing/2014/main" val="4016012604"/>
                  </a:ext>
                </a:extLst>
              </a:tr>
              <a:tr h="290583">
                <a:tc>
                  <a:txBody>
                    <a:bodyPr/>
                    <a:lstStyle/>
                    <a:p>
                      <a:pPr marL="180000"/>
                      <a:r>
                        <a:rPr lang="fi-FI" sz="1100" dirty="0" err="1">
                          <a:solidFill>
                            <a:schemeClr val="bg1"/>
                          </a:solidFill>
                        </a:rPr>
                        <a:t>Finnish</a:t>
                      </a:r>
                      <a:r>
                        <a:rPr lang="fi-FI" sz="1100" dirty="0">
                          <a:solidFill>
                            <a:schemeClr val="bg1"/>
                          </a:solidFill>
                        </a:rPr>
                        <a:t> </a:t>
                      </a:r>
                      <a:r>
                        <a:rPr lang="fi-FI" sz="1100" dirty="0" err="1">
                          <a:solidFill>
                            <a:schemeClr val="bg1"/>
                          </a:solidFill>
                        </a:rPr>
                        <a:t>Employment</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Work in private sector, work as entrepreneur an work without pay</a:t>
                      </a:r>
                      <a:endParaRPr lang="fi-FI" sz="1100" dirty="0">
                        <a:solidFill>
                          <a:schemeClr val="bg1"/>
                        </a:solidFill>
                      </a:endParaRPr>
                    </a:p>
                  </a:txBody>
                  <a:tcPr anchor="ctr"/>
                </a:tc>
                <a:tc>
                  <a:txBody>
                    <a:bodyPr/>
                    <a:lstStyle/>
                    <a:p>
                      <a:pPr marL="36000" algn="ctr"/>
                      <a:r>
                        <a:rPr lang="fi-FI" sz="1100" dirty="0">
                          <a:solidFill>
                            <a:schemeClr val="bg1"/>
                          </a:solidFill>
                        </a:rPr>
                        <a:t>ETK</a:t>
                      </a:r>
                    </a:p>
                  </a:txBody>
                  <a:tcPr anchor="ctr"/>
                </a:tc>
                <a:tc>
                  <a:txBody>
                    <a:bodyPr/>
                    <a:lstStyle/>
                    <a:p>
                      <a:pPr marL="36000" algn="ctr"/>
                      <a:endParaRPr lang="fi-FI" sz="1100" dirty="0">
                        <a:solidFill>
                          <a:schemeClr val="bg1"/>
                        </a:solidFill>
                      </a:endParaRPr>
                    </a:p>
                  </a:txBody>
                  <a:tcPr anchor="ctr"/>
                </a:tc>
                <a:extLst>
                  <a:ext uri="{0D108BD9-81ED-4DB2-BD59-A6C34878D82A}">
                    <a16:rowId xmlns:a16="http://schemas.microsoft.com/office/drawing/2014/main" val="433246697"/>
                  </a:ext>
                </a:extLst>
              </a:tr>
              <a:tr h="290583">
                <a:tc>
                  <a:txBody>
                    <a:bodyPr/>
                    <a:lstStyle/>
                    <a:p>
                      <a:pPr marL="180000"/>
                      <a:r>
                        <a:rPr lang="fi-FI" sz="1100" dirty="0">
                          <a:solidFill>
                            <a:schemeClr val="bg1"/>
                          </a:solidFill>
                        </a:rPr>
                        <a:t>Central </a:t>
                      </a:r>
                      <a:r>
                        <a:rPr lang="fi-FI" sz="1100" dirty="0" err="1">
                          <a:solidFill>
                            <a:schemeClr val="bg1"/>
                          </a:solidFill>
                        </a:rPr>
                        <a:t>Population</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Relations (stillbirths are not registered)</a:t>
                      </a:r>
                      <a:endParaRPr lang="fi-FI" sz="1100" dirty="0">
                        <a:solidFill>
                          <a:schemeClr val="bg1"/>
                        </a:solidFill>
                      </a:endParaRPr>
                    </a:p>
                  </a:txBody>
                  <a:tcPr anchor="ctr"/>
                </a:tc>
                <a:tc>
                  <a:txBody>
                    <a:bodyPr/>
                    <a:lstStyle/>
                    <a:p>
                      <a:pPr marL="36000" algn="ctr"/>
                      <a:r>
                        <a:rPr lang="fi-FI" sz="1100" dirty="0">
                          <a:solidFill>
                            <a:schemeClr val="bg1"/>
                          </a:solidFill>
                        </a:rPr>
                        <a:t>VRK</a:t>
                      </a:r>
                    </a:p>
                  </a:txBody>
                  <a:tcPr anchor="ctr"/>
                </a:tc>
                <a:tc>
                  <a:txBody>
                    <a:bodyPr/>
                    <a:lstStyle/>
                    <a:p>
                      <a:pPr marL="36000" algn="ctr"/>
                      <a:r>
                        <a:rPr lang="fi-FI" sz="1100" dirty="0">
                          <a:solidFill>
                            <a:schemeClr val="bg1"/>
                          </a:solidFill>
                        </a:rPr>
                        <a:t>1973</a:t>
                      </a:r>
                    </a:p>
                  </a:txBody>
                  <a:tcPr anchor="ctr"/>
                </a:tc>
                <a:extLst>
                  <a:ext uri="{0D108BD9-81ED-4DB2-BD59-A6C34878D82A}">
                    <a16:rowId xmlns:a16="http://schemas.microsoft.com/office/drawing/2014/main" val="884787828"/>
                  </a:ext>
                </a:extLst>
              </a:tr>
              <a:tr h="290583">
                <a:tc>
                  <a:txBody>
                    <a:bodyPr/>
                    <a:lstStyle/>
                    <a:p>
                      <a:pPr marL="180000"/>
                      <a:r>
                        <a:rPr lang="fi-FI" sz="1100" dirty="0" err="1">
                          <a:solidFill>
                            <a:schemeClr val="bg1"/>
                          </a:solidFill>
                        </a:rPr>
                        <a:t>Register</a:t>
                      </a:r>
                      <a:r>
                        <a:rPr lang="fi-FI" sz="1100" dirty="0">
                          <a:solidFill>
                            <a:schemeClr val="bg1"/>
                          </a:solidFill>
                        </a:rPr>
                        <a:t> on </a:t>
                      </a:r>
                      <a:r>
                        <a:rPr lang="fi-FI" sz="1100" dirty="0" err="1">
                          <a:solidFill>
                            <a:schemeClr val="bg1"/>
                          </a:solidFill>
                        </a:rPr>
                        <a:t>Social</a:t>
                      </a:r>
                      <a:r>
                        <a:rPr lang="fi-FI" sz="1100" dirty="0">
                          <a:solidFill>
                            <a:schemeClr val="bg1"/>
                          </a:solidFill>
                        </a:rPr>
                        <a:t> </a:t>
                      </a:r>
                      <a:r>
                        <a:rPr lang="fi-FI" sz="1100" dirty="0" err="1">
                          <a:solidFill>
                            <a:schemeClr val="bg1"/>
                          </a:solidFill>
                        </a:rPr>
                        <a:t>Assistance</a:t>
                      </a:r>
                      <a:endParaRPr lang="fi-FI" sz="1100" dirty="0">
                        <a:solidFill>
                          <a:schemeClr val="bg1"/>
                        </a:solidFill>
                      </a:endParaRPr>
                    </a:p>
                  </a:txBody>
                  <a:tcPr anchor="ctr"/>
                </a:tc>
                <a:tc>
                  <a:txBody>
                    <a:bodyPr/>
                    <a:lstStyle/>
                    <a:p>
                      <a:pPr marL="36000"/>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1985</a:t>
                      </a:r>
                    </a:p>
                  </a:txBody>
                  <a:tcPr anchor="ctr"/>
                </a:tc>
                <a:extLst>
                  <a:ext uri="{0D108BD9-81ED-4DB2-BD59-A6C34878D82A}">
                    <a16:rowId xmlns:a16="http://schemas.microsoft.com/office/drawing/2014/main" val="2621623944"/>
                  </a:ext>
                </a:extLst>
              </a:tr>
              <a:tr h="290583">
                <a:tc>
                  <a:txBody>
                    <a:bodyPr/>
                    <a:lstStyle/>
                    <a:p>
                      <a:pPr marL="180000"/>
                      <a:r>
                        <a:rPr lang="fi-FI" sz="1100" dirty="0">
                          <a:solidFill>
                            <a:schemeClr val="bg1"/>
                          </a:solidFill>
                        </a:rPr>
                        <a:t>Child </a:t>
                      </a:r>
                      <a:r>
                        <a:rPr lang="fi-FI" sz="1100" dirty="0" err="1">
                          <a:solidFill>
                            <a:schemeClr val="bg1"/>
                          </a:solidFill>
                        </a:rPr>
                        <a:t>Welfare</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err="1">
                          <a:solidFill>
                            <a:schemeClr val="bg1"/>
                          </a:solidFill>
                        </a:rPr>
                        <a:t>Invidual</a:t>
                      </a:r>
                      <a:r>
                        <a:rPr lang="en-US" sz="1100" dirty="0">
                          <a:solidFill>
                            <a:schemeClr val="bg1"/>
                          </a:solidFill>
                        </a:rPr>
                        <a:t>-level Information on children taken into custody</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1991</a:t>
                      </a:r>
                    </a:p>
                  </a:txBody>
                  <a:tcPr anchor="ctr"/>
                </a:tc>
                <a:extLst>
                  <a:ext uri="{0D108BD9-81ED-4DB2-BD59-A6C34878D82A}">
                    <a16:rowId xmlns:a16="http://schemas.microsoft.com/office/drawing/2014/main" val="3319838904"/>
                  </a:ext>
                </a:extLst>
              </a:tr>
            </a:tbl>
          </a:graphicData>
        </a:graphic>
      </p:graphicFrame>
      <p:sp>
        <p:nvSpPr>
          <p:cNvPr id="6" name="Sisällön paikkamerkki 9">
            <a:extLst>
              <a:ext uri="{FF2B5EF4-FFF2-40B4-BE49-F238E27FC236}">
                <a16:creationId xmlns:a16="http://schemas.microsoft.com/office/drawing/2014/main" id="{38567643-E2C2-481D-B6DE-7A5467823010}"/>
              </a:ext>
            </a:extLst>
          </p:cNvPr>
          <p:cNvSpPr txBox="1">
            <a:spLocks/>
          </p:cNvSpPr>
          <p:nvPr/>
        </p:nvSpPr>
        <p:spPr>
          <a:xfrm>
            <a:off x="369377" y="-695887"/>
            <a:ext cx="11453247" cy="623843"/>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0"/>
              </a:spcBef>
              <a:spcAft>
                <a:spcPts val="7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fi-FI" sz="1000" b="1" dirty="0">
                <a:solidFill>
                  <a:schemeClr val="tx2"/>
                </a:solidFill>
              </a:rPr>
              <a:t>THL</a:t>
            </a:r>
            <a:r>
              <a:rPr lang="fi-FI" sz="1000" dirty="0">
                <a:solidFill>
                  <a:schemeClr val="tx2"/>
                </a:solidFill>
              </a:rPr>
              <a:t> = National Institute of Health and </a:t>
            </a:r>
            <a:r>
              <a:rPr lang="fi-FI" sz="1000" dirty="0" err="1">
                <a:solidFill>
                  <a:schemeClr val="tx2"/>
                </a:solidFill>
              </a:rPr>
              <a:t>Welfare</a:t>
            </a:r>
            <a:r>
              <a:rPr lang="fi-FI" sz="1000" dirty="0">
                <a:solidFill>
                  <a:schemeClr val="tx2"/>
                </a:solidFill>
              </a:rPr>
              <a:t>          </a:t>
            </a:r>
            <a:r>
              <a:rPr lang="fi-FI" sz="1000" b="1" dirty="0">
                <a:solidFill>
                  <a:schemeClr val="tx2"/>
                </a:solidFill>
              </a:rPr>
              <a:t>ETK</a:t>
            </a:r>
            <a:r>
              <a:rPr lang="fi-FI" sz="1000" dirty="0">
                <a:solidFill>
                  <a:schemeClr val="tx2"/>
                </a:solidFill>
              </a:rPr>
              <a:t> = </a:t>
            </a:r>
            <a:r>
              <a:rPr lang="fi-FI" sz="1000" dirty="0" err="1">
                <a:solidFill>
                  <a:schemeClr val="tx2"/>
                </a:solidFill>
              </a:rPr>
              <a:t>Finnisk</a:t>
            </a:r>
            <a:r>
              <a:rPr lang="fi-FI" sz="1000" dirty="0">
                <a:solidFill>
                  <a:schemeClr val="tx2"/>
                </a:solidFill>
              </a:rPr>
              <a:t> Centre          </a:t>
            </a:r>
            <a:r>
              <a:rPr lang="fi-FI" sz="1000" b="1" dirty="0">
                <a:solidFill>
                  <a:schemeClr val="tx2"/>
                </a:solidFill>
              </a:rPr>
              <a:t>KELA</a:t>
            </a:r>
            <a:r>
              <a:rPr lang="fi-FI" sz="1000" dirty="0">
                <a:solidFill>
                  <a:schemeClr val="tx2"/>
                </a:solidFill>
              </a:rPr>
              <a:t> = </a:t>
            </a:r>
            <a:r>
              <a:rPr lang="fi-FI" sz="1000" dirty="0" err="1">
                <a:solidFill>
                  <a:schemeClr val="tx2"/>
                </a:solidFill>
              </a:rPr>
              <a:t>Social</a:t>
            </a:r>
            <a:r>
              <a:rPr lang="fi-FI" sz="1000" dirty="0">
                <a:solidFill>
                  <a:schemeClr val="tx2"/>
                </a:solidFill>
              </a:rPr>
              <a:t> Insurance </a:t>
            </a:r>
            <a:r>
              <a:rPr lang="fi-FI" sz="1000" dirty="0" err="1">
                <a:solidFill>
                  <a:schemeClr val="tx2"/>
                </a:solidFill>
              </a:rPr>
              <a:t>Institution</a:t>
            </a:r>
            <a:r>
              <a:rPr lang="fi-FI" sz="1000" dirty="0">
                <a:solidFill>
                  <a:schemeClr val="tx2"/>
                </a:solidFill>
              </a:rPr>
              <a:t>          </a:t>
            </a:r>
            <a:r>
              <a:rPr lang="fi-FI" sz="1000" b="1" dirty="0">
                <a:solidFill>
                  <a:schemeClr val="tx2"/>
                </a:solidFill>
              </a:rPr>
              <a:t>STAT</a:t>
            </a:r>
            <a:r>
              <a:rPr lang="fi-FI" sz="1000" dirty="0">
                <a:solidFill>
                  <a:schemeClr val="tx2"/>
                </a:solidFill>
              </a:rPr>
              <a:t> = </a:t>
            </a:r>
            <a:r>
              <a:rPr lang="fi-FI" sz="1000" dirty="0" err="1">
                <a:solidFill>
                  <a:schemeClr val="tx2"/>
                </a:solidFill>
              </a:rPr>
              <a:t>Statistics</a:t>
            </a:r>
            <a:r>
              <a:rPr lang="fi-FI" sz="1000" dirty="0">
                <a:solidFill>
                  <a:schemeClr val="tx2"/>
                </a:solidFill>
              </a:rPr>
              <a:t> Finland for </a:t>
            </a:r>
            <a:r>
              <a:rPr lang="fi-FI" sz="1000" dirty="0" err="1">
                <a:solidFill>
                  <a:schemeClr val="tx2"/>
                </a:solidFill>
              </a:rPr>
              <a:t>Pensions</a:t>
            </a:r>
            <a:r>
              <a:rPr lang="fi-FI" sz="1000" dirty="0">
                <a:solidFill>
                  <a:schemeClr val="tx2"/>
                </a:solidFill>
              </a:rPr>
              <a:t> </a:t>
            </a:r>
            <a:br>
              <a:rPr lang="fi-FI" sz="1000" dirty="0">
                <a:solidFill>
                  <a:schemeClr val="tx2"/>
                </a:solidFill>
              </a:rPr>
            </a:br>
            <a:r>
              <a:rPr lang="fi-FI" sz="1000" b="1" dirty="0">
                <a:solidFill>
                  <a:schemeClr val="tx2"/>
                </a:solidFill>
              </a:rPr>
              <a:t>FIOH</a:t>
            </a:r>
            <a:r>
              <a:rPr lang="fi-FI" sz="1000" dirty="0">
                <a:solidFill>
                  <a:schemeClr val="tx2"/>
                </a:solidFill>
              </a:rPr>
              <a:t> = </a:t>
            </a:r>
            <a:r>
              <a:rPr lang="fi-FI" sz="1000" dirty="0" err="1">
                <a:solidFill>
                  <a:schemeClr val="tx2"/>
                </a:solidFill>
              </a:rPr>
              <a:t>Finnish</a:t>
            </a:r>
            <a:r>
              <a:rPr lang="fi-FI" sz="1000" dirty="0">
                <a:solidFill>
                  <a:schemeClr val="tx2"/>
                </a:solidFill>
              </a:rPr>
              <a:t> Institute of </a:t>
            </a:r>
            <a:r>
              <a:rPr lang="fi-FI" sz="1000" dirty="0" err="1">
                <a:solidFill>
                  <a:schemeClr val="tx2"/>
                </a:solidFill>
              </a:rPr>
              <a:t>Occupational</a:t>
            </a:r>
            <a:r>
              <a:rPr lang="fi-FI" sz="1000" dirty="0">
                <a:solidFill>
                  <a:schemeClr val="tx2"/>
                </a:solidFill>
              </a:rPr>
              <a:t> Health          </a:t>
            </a:r>
            <a:r>
              <a:rPr lang="fi-FI" sz="1000" b="1" dirty="0">
                <a:solidFill>
                  <a:schemeClr val="tx2"/>
                </a:solidFill>
              </a:rPr>
              <a:t>FIMEA</a:t>
            </a:r>
            <a:r>
              <a:rPr lang="fi-FI" sz="1000" dirty="0">
                <a:solidFill>
                  <a:schemeClr val="tx2"/>
                </a:solidFill>
              </a:rPr>
              <a:t> = National </a:t>
            </a:r>
            <a:r>
              <a:rPr lang="fi-FI" sz="1000" dirty="0" err="1">
                <a:solidFill>
                  <a:schemeClr val="tx2"/>
                </a:solidFill>
              </a:rPr>
              <a:t>Agency</a:t>
            </a:r>
            <a:r>
              <a:rPr lang="fi-FI" sz="1000" dirty="0">
                <a:solidFill>
                  <a:schemeClr val="tx2"/>
                </a:solidFill>
              </a:rPr>
              <a:t> for </a:t>
            </a:r>
            <a:r>
              <a:rPr lang="fi-FI" sz="1000" dirty="0" err="1">
                <a:solidFill>
                  <a:schemeClr val="tx2"/>
                </a:solidFill>
              </a:rPr>
              <a:t>Medicine</a:t>
            </a:r>
            <a:r>
              <a:rPr lang="fi-FI" sz="1000" dirty="0">
                <a:solidFill>
                  <a:schemeClr val="tx2"/>
                </a:solidFill>
              </a:rPr>
              <a:t>          </a:t>
            </a:r>
            <a:r>
              <a:rPr lang="fi-FI" sz="1000" b="1" dirty="0">
                <a:solidFill>
                  <a:schemeClr val="tx2"/>
                </a:solidFill>
              </a:rPr>
              <a:t>ETK</a:t>
            </a:r>
            <a:r>
              <a:rPr lang="fi-FI" sz="1000" dirty="0">
                <a:solidFill>
                  <a:schemeClr val="tx2"/>
                </a:solidFill>
              </a:rPr>
              <a:t> = </a:t>
            </a:r>
            <a:r>
              <a:rPr lang="fi-FI" sz="1000" dirty="0" err="1">
                <a:solidFill>
                  <a:schemeClr val="tx2"/>
                </a:solidFill>
              </a:rPr>
              <a:t>The</a:t>
            </a:r>
            <a:r>
              <a:rPr lang="fi-FI" sz="1000" dirty="0">
                <a:solidFill>
                  <a:schemeClr val="tx2"/>
                </a:solidFill>
              </a:rPr>
              <a:t> </a:t>
            </a:r>
            <a:r>
              <a:rPr lang="fi-FI" sz="1000" dirty="0" err="1">
                <a:solidFill>
                  <a:schemeClr val="tx2"/>
                </a:solidFill>
              </a:rPr>
              <a:t>Finnish</a:t>
            </a:r>
            <a:r>
              <a:rPr lang="fi-FI" sz="1000" dirty="0">
                <a:solidFill>
                  <a:schemeClr val="tx2"/>
                </a:solidFill>
              </a:rPr>
              <a:t> </a:t>
            </a:r>
            <a:r>
              <a:rPr lang="fi-FI" sz="1000" dirty="0" err="1">
                <a:solidFill>
                  <a:schemeClr val="tx2"/>
                </a:solidFill>
              </a:rPr>
              <a:t>Kidney</a:t>
            </a:r>
            <a:r>
              <a:rPr lang="fi-FI" sz="1000" dirty="0">
                <a:solidFill>
                  <a:schemeClr val="tx2"/>
                </a:solidFill>
              </a:rPr>
              <a:t> and </a:t>
            </a:r>
            <a:r>
              <a:rPr lang="fi-FI" sz="1000" dirty="0" err="1">
                <a:solidFill>
                  <a:schemeClr val="tx2"/>
                </a:solidFill>
              </a:rPr>
              <a:t>Liver</a:t>
            </a:r>
            <a:r>
              <a:rPr lang="fi-FI" sz="1000" dirty="0">
                <a:solidFill>
                  <a:schemeClr val="tx2"/>
                </a:solidFill>
              </a:rPr>
              <a:t> Association          </a:t>
            </a:r>
            <a:r>
              <a:rPr lang="fi-FI" sz="1000" b="1" dirty="0">
                <a:solidFill>
                  <a:schemeClr val="tx2"/>
                </a:solidFill>
              </a:rPr>
              <a:t>VRK</a:t>
            </a:r>
            <a:r>
              <a:rPr lang="fi-FI" sz="1000" dirty="0">
                <a:solidFill>
                  <a:schemeClr val="tx2"/>
                </a:solidFill>
              </a:rPr>
              <a:t> = Central </a:t>
            </a:r>
            <a:r>
              <a:rPr lang="fi-FI" sz="1000" dirty="0" err="1">
                <a:solidFill>
                  <a:schemeClr val="tx2"/>
                </a:solidFill>
              </a:rPr>
              <a:t>Population</a:t>
            </a:r>
            <a:r>
              <a:rPr lang="fi-FI" sz="1000" dirty="0">
                <a:solidFill>
                  <a:schemeClr val="tx2"/>
                </a:solidFill>
              </a:rPr>
              <a:t> </a:t>
            </a:r>
            <a:r>
              <a:rPr lang="fi-FI" sz="1000" dirty="0" err="1">
                <a:solidFill>
                  <a:schemeClr val="tx2"/>
                </a:solidFill>
              </a:rPr>
              <a:t>Register</a:t>
            </a:r>
            <a:r>
              <a:rPr lang="fi-FI" sz="1000" dirty="0">
                <a:solidFill>
                  <a:schemeClr val="tx2"/>
                </a:solidFill>
              </a:rPr>
              <a:t>          </a:t>
            </a:r>
          </a:p>
        </p:txBody>
      </p:sp>
    </p:spTree>
    <p:extLst>
      <p:ext uri="{BB962C8B-B14F-4D97-AF65-F5344CB8AC3E}">
        <p14:creationId xmlns:p14="http://schemas.microsoft.com/office/powerpoint/2010/main" val="712792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250"/>
                            </p:stCondLst>
                            <p:childTnLst>
                              <p:par>
                                <p:cTn id="9" presetID="21"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750"/>
                                        <p:tgtEl>
                                          <p:spTgt spid="16"/>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 2.59259E-6 L 0 0.9706 " pathEditMode="relative" rAng="0" ptsTypes="AA">
                                      <p:cBhvr>
                                        <p:cTn id="19" dur="1500" fill="hold"/>
                                        <p:tgtEl>
                                          <p:spTgt spid="4"/>
                                        </p:tgtEl>
                                        <p:attrNameLst>
                                          <p:attrName>ppt_x</p:attrName>
                                          <p:attrName>ppt_y</p:attrName>
                                        </p:attrNameLst>
                                      </p:cBhvr>
                                      <p:rCtr x="0" y="48542"/>
                                    </p:animMotion>
                                  </p:childTnLst>
                                </p:cTn>
                              </p:par>
                              <p:par>
                                <p:cTn id="20" presetID="42" presetClass="path" presetSubtype="0" accel="50000" decel="50000" fill="hold" grpId="0" nodeType="withEffect">
                                  <p:stCondLst>
                                    <p:cond delay="0"/>
                                  </p:stCondLst>
                                  <p:childTnLst>
                                    <p:animMotion origin="layout" path="M 0 0.00973 L 0 0.96968 " pathEditMode="relative" rAng="0" ptsTypes="AA">
                                      <p:cBhvr>
                                        <p:cTn id="21" dur="1500" fill="hold"/>
                                        <p:tgtEl>
                                          <p:spTgt spid="6"/>
                                        </p:tgtEl>
                                        <p:attrNameLst>
                                          <p:attrName>ppt_x</p:attrName>
                                          <p:attrName>ppt_y</p:attrName>
                                        </p:attrNameLst>
                                      </p:cBhvr>
                                      <p:rCtr x="0" y="47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10" grpId="0" build="p"/>
      <p:bldP spid="6" grpId="0" animBg="1"/>
    </p:bldLst>
  </p:timing>
</p:sld>
</file>

<file path=ppt/theme/theme1.xml><?xml version="1.0" encoding="utf-8"?>
<a:theme xmlns:a="http://schemas.openxmlformats.org/drawingml/2006/main" name="Office-teema">
  <a:themeElements>
    <a:clrScheme name="Amgen Suomi">
      <a:dk1>
        <a:sysClr val="windowText" lastClr="000000"/>
      </a:dk1>
      <a:lt1>
        <a:sysClr val="window" lastClr="FFFFFF"/>
      </a:lt1>
      <a:dk2>
        <a:srgbClr val="11447F"/>
      </a:dk2>
      <a:lt2>
        <a:srgbClr val="0072CE"/>
      </a:lt2>
      <a:accent1>
        <a:srgbClr val="11447F"/>
      </a:accent1>
      <a:accent2>
        <a:srgbClr val="0072CE"/>
      </a:accent2>
      <a:accent3>
        <a:srgbClr val="C2DEEA"/>
      </a:accent3>
      <a:accent4>
        <a:srgbClr val="96C5E1"/>
      </a:accent4>
      <a:accent5>
        <a:srgbClr val="D28AC8"/>
      </a:accent5>
      <a:accent6>
        <a:srgbClr val="156570"/>
      </a:accent6>
      <a:hlink>
        <a:srgbClr val="7F7F7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B8A98D2A513E3742BA671FDBA575A83A" ma:contentTypeVersion="4" ma:contentTypeDescription="Luo uusi asiakirja." ma:contentTypeScope="" ma:versionID="8889b5f5f34bf5139adb3e13715cce47">
  <xsd:schema xmlns:xsd="http://www.w3.org/2001/XMLSchema" xmlns:xs="http://www.w3.org/2001/XMLSchema" xmlns:p="http://schemas.microsoft.com/office/2006/metadata/properties" xmlns:ns2="5e56cb40-53a3-4c03-b869-fc1bb587fc01" targetNamespace="http://schemas.microsoft.com/office/2006/metadata/properties" ma:root="true" ma:fieldsID="ce72f29f8b4d37033b79410d1d33a09a" ns2:_="">
    <xsd:import namespace="5e56cb40-53a3-4c03-b869-fc1bb587fc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6cb40-53a3-4c03-b869-fc1bb587fc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0A6B9-8807-4F01-B687-15CF03B0D922}">
  <ds:schemaRefs>
    <ds:schemaRef ds:uri="http://schemas.microsoft.com/sharepoint/v3/contenttype/forms"/>
  </ds:schemaRefs>
</ds:datastoreItem>
</file>

<file path=customXml/itemProps2.xml><?xml version="1.0" encoding="utf-8"?>
<ds:datastoreItem xmlns:ds="http://schemas.openxmlformats.org/officeDocument/2006/customXml" ds:itemID="{8B71230C-F248-4BF9-A449-74DF8251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6cb40-53a3-4c03-b869-fc1bb587fc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4928</TotalTime>
  <Words>4507</Words>
  <Application>Microsoft Office PowerPoint</Application>
  <PresentationFormat>Laajakuva</PresentationFormat>
  <Paragraphs>578</Paragraphs>
  <Slides>35</Slides>
  <Notes>23</Notes>
  <HiddenSlides>0</HiddenSlides>
  <MMClips>9</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35</vt:i4>
      </vt:variant>
    </vt:vector>
  </HeadingPairs>
  <TitlesOfParts>
    <vt:vector size="42" baseType="lpstr">
      <vt:lpstr>Aptos</vt:lpstr>
      <vt:lpstr>Arial</vt:lpstr>
      <vt:lpstr>Brandon Text</vt:lpstr>
      <vt:lpstr>Calibri</vt:lpstr>
      <vt:lpstr>Georgia</vt:lpstr>
      <vt:lpstr>Rockwell</vt:lpstr>
      <vt:lpstr>Office-teema</vt:lpstr>
      <vt:lpstr>Why  Finland</vt:lpstr>
      <vt:lpstr>This slide set has been prepared by</vt:lpstr>
      <vt:lpstr>Land of a Thousand Possibilities</vt:lpstr>
      <vt:lpstr>The Power of a Functional Ecosystem</vt:lpstr>
      <vt:lpstr>Well-functioning Healthcare </vt:lpstr>
      <vt:lpstr>Well-functioning Healthcare </vt:lpstr>
      <vt:lpstr>Finnish Population, Public Diseases</vt:lpstr>
      <vt:lpstr>Finnish Population, Public Diseases</vt:lpstr>
      <vt:lpstr>Digital Health, Social and Welfare Registers</vt:lpstr>
      <vt:lpstr>Advanced Data Infrastructure Facilitates  the Data Access Process</vt:lpstr>
      <vt:lpstr>Advanced Data Infrastructure Facilitates  the Data Access Process</vt:lpstr>
      <vt:lpstr>PowerPoint-esitys</vt:lpstr>
      <vt:lpstr>PowerPoint-esitys</vt:lpstr>
      <vt:lpstr>A Science-Loving Government</vt:lpstr>
      <vt:lpstr>Count to Five – Count on Finland</vt:lpstr>
      <vt:lpstr>Land of Specialized Cancer Centers</vt:lpstr>
      <vt:lpstr>Oncology/Hematology</vt:lpstr>
      <vt:lpstr>Oncology/Hematology</vt:lpstr>
      <vt:lpstr>Oncology/Hematology</vt:lpstr>
      <vt:lpstr>Land of Neurology Know-How</vt:lpstr>
      <vt:lpstr>Clinical Trials in Neurology –  Strong Know-How &amp; Top Expertise</vt:lpstr>
      <vt:lpstr>Turku PET Centre</vt:lpstr>
      <vt:lpstr>Brain Research Unit –  University of Eastern Finland</vt:lpstr>
      <vt:lpstr>Land of  High-Quality Vaccine Research</vt:lpstr>
      <vt:lpstr>Vaccine Studies</vt:lpstr>
      <vt:lpstr>Vaccine Studies – Opportunities</vt:lpstr>
      <vt:lpstr>Land of Pediatric Expertise</vt:lpstr>
      <vt:lpstr>FINPEDMED, NORDICPEDMED, NOPHO</vt:lpstr>
      <vt:lpstr>Pediatric Clinics in Finland</vt:lpstr>
      <vt:lpstr>Land of Phase I Research Specialists </vt:lpstr>
      <vt:lpstr>Land of Phase I Expertise</vt:lpstr>
      <vt:lpstr>Research Opportunities in Private  Sector</vt:lpstr>
      <vt:lpstr>Terveystalo – The Largest Healthcare Service Company in Finland </vt:lpstr>
      <vt:lpstr>Clinical Research Services Turku – CRST Oy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Jaana Vuorinen</dc:creator>
  <cp:lastModifiedBy>Ehlers Pauliina</cp:lastModifiedBy>
  <cp:revision>533</cp:revision>
  <dcterms:created xsi:type="dcterms:W3CDTF">2020-11-11T08:48:48Z</dcterms:created>
  <dcterms:modified xsi:type="dcterms:W3CDTF">2024-10-21T11:06:24Z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e75503-0edf-4274-9f8b-1f267fd68475_Enabled">
    <vt:lpwstr>true</vt:lpwstr>
  </property>
  <property fmtid="{D5CDD505-2E9C-101B-9397-08002B2CF9AE}" pid="3" name="MSIP_Label_65e75503-0edf-4274-9f8b-1f267fd68475_SetDate">
    <vt:lpwstr>2024-10-21T09:53:10Z</vt:lpwstr>
  </property>
  <property fmtid="{D5CDD505-2E9C-101B-9397-08002B2CF9AE}" pid="4" name="MSIP_Label_65e75503-0edf-4274-9f8b-1f267fd68475_Method">
    <vt:lpwstr>Privileged</vt:lpwstr>
  </property>
  <property fmtid="{D5CDD505-2E9C-101B-9397-08002B2CF9AE}" pid="5" name="MSIP_Label_65e75503-0edf-4274-9f8b-1f267fd68475_Name">
    <vt:lpwstr>Non-Amgen (no marking)</vt:lpwstr>
  </property>
  <property fmtid="{D5CDD505-2E9C-101B-9397-08002B2CF9AE}" pid="6" name="MSIP_Label_65e75503-0edf-4274-9f8b-1f267fd68475_SiteId">
    <vt:lpwstr>4b4266a6-1368-41af-ad5a-59eb634f7ad8</vt:lpwstr>
  </property>
  <property fmtid="{D5CDD505-2E9C-101B-9397-08002B2CF9AE}" pid="7" name="MSIP_Label_65e75503-0edf-4274-9f8b-1f267fd68475_ActionId">
    <vt:lpwstr>fffcbcce-7091-4dc3-82ff-5016be9919f7</vt:lpwstr>
  </property>
  <property fmtid="{D5CDD505-2E9C-101B-9397-08002B2CF9AE}" pid="8" name="MSIP_Label_65e75503-0edf-4274-9f8b-1f267fd68475_ContentBits">
    <vt:lpwstr>0</vt:lpwstr>
  </property>
</Properties>
</file>